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87" r:id="rId3"/>
    <p:sldMasterId id="2147483699" r:id="rId4"/>
  </p:sldMasterIdLst>
  <p:notesMasterIdLst>
    <p:notesMasterId r:id="rId140"/>
  </p:notesMasterIdLst>
  <p:sldIdLst>
    <p:sldId id="377" r:id="rId5"/>
    <p:sldId id="1010" r:id="rId6"/>
    <p:sldId id="1034" r:id="rId7"/>
    <p:sldId id="1035" r:id="rId8"/>
    <p:sldId id="1033" r:id="rId9"/>
    <p:sldId id="651" r:id="rId10"/>
    <p:sldId id="589" r:id="rId11"/>
    <p:sldId id="654" r:id="rId12"/>
    <p:sldId id="655" r:id="rId13"/>
    <p:sldId id="656" r:id="rId14"/>
    <p:sldId id="657" r:id="rId15"/>
    <p:sldId id="1059" r:id="rId16"/>
    <p:sldId id="658" r:id="rId17"/>
    <p:sldId id="659" r:id="rId18"/>
    <p:sldId id="1012" r:id="rId19"/>
    <p:sldId id="660" r:id="rId20"/>
    <p:sldId id="661" r:id="rId21"/>
    <p:sldId id="662" r:id="rId22"/>
    <p:sldId id="663" r:id="rId23"/>
    <p:sldId id="664" r:id="rId24"/>
    <p:sldId id="666" r:id="rId25"/>
    <p:sldId id="667" r:id="rId26"/>
    <p:sldId id="1041" r:id="rId27"/>
    <p:sldId id="1043" r:id="rId28"/>
    <p:sldId id="665" r:id="rId29"/>
    <p:sldId id="1060" r:id="rId30"/>
    <p:sldId id="670" r:id="rId31"/>
    <p:sldId id="1061" r:id="rId32"/>
    <p:sldId id="1062" r:id="rId33"/>
    <p:sldId id="1044" r:id="rId34"/>
    <p:sldId id="795" r:id="rId35"/>
    <p:sldId id="796" r:id="rId36"/>
    <p:sldId id="671" r:id="rId37"/>
    <p:sldId id="793" r:id="rId38"/>
    <p:sldId id="794" r:id="rId39"/>
    <p:sldId id="672" r:id="rId40"/>
    <p:sldId id="1064" r:id="rId41"/>
    <p:sldId id="797" r:id="rId42"/>
    <p:sldId id="798" r:id="rId43"/>
    <p:sldId id="1045" r:id="rId44"/>
    <p:sldId id="1065" r:id="rId45"/>
    <p:sldId id="1046" r:id="rId46"/>
    <p:sldId id="1047" r:id="rId47"/>
    <p:sldId id="1048" r:id="rId48"/>
    <p:sldId id="261" r:id="rId49"/>
    <p:sldId id="276" r:id="rId50"/>
    <p:sldId id="1015" r:id="rId51"/>
    <p:sldId id="1063" r:id="rId52"/>
    <p:sldId id="1016" r:id="rId53"/>
    <p:sldId id="1017" r:id="rId54"/>
    <p:sldId id="1036" r:id="rId55"/>
    <p:sldId id="812" r:id="rId56"/>
    <p:sldId id="815" r:id="rId57"/>
    <p:sldId id="825" r:id="rId58"/>
    <p:sldId id="822" r:id="rId59"/>
    <p:sldId id="1008" r:id="rId60"/>
    <p:sldId id="1051" r:id="rId61"/>
    <p:sldId id="781" r:id="rId62"/>
    <p:sldId id="1052" r:id="rId63"/>
    <p:sldId id="824" r:id="rId64"/>
    <p:sldId id="1050" r:id="rId65"/>
    <p:sldId id="826" r:id="rId66"/>
    <p:sldId id="827" r:id="rId67"/>
    <p:sldId id="828" r:id="rId68"/>
    <p:sldId id="1007" r:id="rId69"/>
    <p:sldId id="1039" r:id="rId70"/>
    <p:sldId id="1040" r:id="rId71"/>
    <p:sldId id="1053" r:id="rId72"/>
    <p:sldId id="835" r:id="rId73"/>
    <p:sldId id="1054" r:id="rId74"/>
    <p:sldId id="834" r:id="rId75"/>
    <p:sldId id="1031" r:id="rId76"/>
    <p:sldId id="811" r:id="rId77"/>
    <p:sldId id="1019" r:id="rId78"/>
    <p:sldId id="1020" r:id="rId79"/>
    <p:sldId id="1018" r:id="rId80"/>
    <p:sldId id="1021" r:id="rId81"/>
    <p:sldId id="1022" r:id="rId82"/>
    <p:sldId id="1023" r:id="rId83"/>
    <p:sldId id="1028" r:id="rId84"/>
    <p:sldId id="1029" r:id="rId85"/>
    <p:sldId id="1030" r:id="rId86"/>
    <p:sldId id="1027" r:id="rId87"/>
    <p:sldId id="1032" r:id="rId88"/>
    <p:sldId id="970" r:id="rId89"/>
    <p:sldId id="591" r:id="rId90"/>
    <p:sldId id="592" r:id="rId91"/>
    <p:sldId id="593" r:id="rId92"/>
    <p:sldId id="594" r:id="rId93"/>
    <p:sldId id="679" r:id="rId94"/>
    <p:sldId id="680" r:id="rId95"/>
    <p:sldId id="681" r:id="rId96"/>
    <p:sldId id="682" r:id="rId97"/>
    <p:sldId id="683" r:id="rId98"/>
    <p:sldId id="684" r:id="rId99"/>
    <p:sldId id="695" r:id="rId100"/>
    <p:sldId id="678" r:id="rId101"/>
    <p:sldId id="685" r:id="rId102"/>
    <p:sldId id="686" r:id="rId103"/>
    <p:sldId id="687" r:id="rId104"/>
    <p:sldId id="688" r:id="rId105"/>
    <p:sldId id="689" r:id="rId106"/>
    <p:sldId id="980" r:id="rId107"/>
    <p:sldId id="981" r:id="rId108"/>
    <p:sldId id="982" r:id="rId109"/>
    <p:sldId id="690" r:id="rId110"/>
    <p:sldId id="691" r:id="rId111"/>
    <p:sldId id="694" r:id="rId112"/>
    <p:sldId id="693" r:id="rId113"/>
    <p:sldId id="973" r:id="rId114"/>
    <p:sldId id="1055" r:id="rId115"/>
    <p:sldId id="974" r:id="rId116"/>
    <p:sldId id="975" r:id="rId117"/>
    <p:sldId id="976" r:id="rId118"/>
    <p:sldId id="977" r:id="rId119"/>
    <p:sldId id="978" r:id="rId120"/>
    <p:sldId id="979" r:id="rId121"/>
    <p:sldId id="1056" r:id="rId122"/>
    <p:sldId id="1066" r:id="rId123"/>
    <p:sldId id="1067" r:id="rId124"/>
    <p:sldId id="1068" r:id="rId125"/>
    <p:sldId id="1057" r:id="rId126"/>
    <p:sldId id="1058" r:id="rId127"/>
    <p:sldId id="958" r:id="rId128"/>
    <p:sldId id="959" r:id="rId129"/>
    <p:sldId id="960" r:id="rId130"/>
    <p:sldId id="961" r:id="rId131"/>
    <p:sldId id="962" r:id="rId132"/>
    <p:sldId id="963" r:id="rId133"/>
    <p:sldId id="964" r:id="rId134"/>
    <p:sldId id="965" r:id="rId135"/>
    <p:sldId id="966" r:id="rId136"/>
    <p:sldId id="967" r:id="rId137"/>
    <p:sldId id="968" r:id="rId138"/>
    <p:sldId id="969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7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BA7A-E62C-1648-8A28-7341F1BA0F72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2A1F-C4BB-734A-92D8-FAD91A6B8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2A1F-C4BB-734A-92D8-FAD91A6B8C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378A3-79A0-438E-B6F4-36455EDE6B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8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pcap</a:t>
            </a:r>
            <a:r>
              <a:rPr lang="en-US" dirty="0"/>
              <a:t> first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378A3-79A0-438E-B6F4-36455EDE6B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8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79451" y="4717415"/>
            <a:ext cx="5435599" cy="44691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48644" y="9433106"/>
            <a:ext cx="2944283" cy="49657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75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48644" y="9433106"/>
            <a:ext cx="2944283" cy="49657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83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4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4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/>
            <a:endParaRPr lang="nl-NL"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652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7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40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8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22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63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704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4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85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126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36648" y="-165774"/>
            <a:ext cx="9569188" cy="71389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1" tIns="32140" rIns="64281" bIns="32140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281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6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0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71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07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4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679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1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51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08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D4DA-2979-A045-9EEE-504B33A5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61E403-3691-0A4E-97B5-CE61FF1AA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E4BC9B-E5E2-3A4E-9E17-D11DCEF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67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485CA-D0E9-6D40-BFD1-8489ACEADA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D60D8B-7A19-AF48-9DC9-B5F7348544E8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FE759-3996-674B-9ED3-1EF13BB47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F5EE6-563C-FF4A-B23E-185BEDDC809B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0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4" indent="0">
              <a:buNone/>
              <a:defRPr sz="1800"/>
            </a:lvl2pPr>
            <a:lvl3pPr marL="914306" indent="0">
              <a:buNone/>
              <a:defRPr sz="1600"/>
            </a:lvl3pPr>
            <a:lvl4pPr marL="1371460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20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21957-6119-8C40-8229-681E72DF2301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96040"/>
      </p:ext>
    </p:extLst>
  </p:cSld>
  <p:clrMapOvr>
    <a:masterClrMapping/>
  </p:clrMapOvr>
  <p:transition spd="med"/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/>
            <a:endParaRPr lang="nl-NL"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455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4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704" r:id="rId14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defTabSz="32142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68" indent="-241068" algn="l" defTabSz="32142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314" indent="-200890" algn="l" defTabSz="3214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561" indent="-160712" algn="l" defTabSz="32142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987" indent="-160712" algn="l" defTabSz="32142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410" indent="-160712" algn="l" defTabSz="32142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835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59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84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07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8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80" y="6356826"/>
            <a:ext cx="2895451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75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ctr" defTabSz="32137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32" indent="-241032" algn="l" defTabSz="32137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235" indent="-200859" algn="l" defTabSz="32137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38" indent="-160688" algn="l" defTabSz="32137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814" indent="-160688" algn="l" defTabSz="32137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188" indent="-160688" algn="l" defTabSz="32137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56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8938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31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87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734C3A-3EA8-964D-B322-138A53F0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6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atadal.net/index.html" TargetMode="Externa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.xml"/><Relationship Id="rId7" Type="http://schemas.openxmlformats.org/officeDocument/2006/relationships/image" Target="../media/image3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6.xml"/><Relationship Id="rId9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5"/>
          <p:cNvSpPr>
            <a:spLocks noChangeArrowheads="1"/>
          </p:cNvSpPr>
          <p:nvPr/>
        </p:nvSpPr>
        <p:spPr bwMode="auto">
          <a:xfrm>
            <a:off x="471488" y="2055813"/>
            <a:ext cx="7307262" cy="27701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/>
            <a:endParaRPr lang="nl-NL">
              <a:latin typeface="Arial" charset="0"/>
            </a:endParaRPr>
          </a:p>
        </p:txBody>
      </p:sp>
      <p:sp>
        <p:nvSpPr>
          <p:cNvPr id="6146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Sequential data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B5FF-771A-4DB9-91BE-204E244718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148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endParaRPr lang="nl-NL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slicing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692679"/>
              </p:ext>
            </p:extLst>
          </p:nvPr>
        </p:nvGraphicFramePr>
        <p:xfrm>
          <a:off x="1635125" y="1657350"/>
          <a:ext cx="7037658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7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2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Laplace smoothing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Add a count of 1 to every possible state transition before normalization</a:t>
            </a:r>
          </a:p>
        </p:txBody>
      </p:sp>
      <p:sp>
        <p:nvSpPr>
          <p:cNvPr id="64515" name="Oval 11"/>
          <p:cNvSpPr>
            <a:spLocks noChangeArrowheads="1"/>
          </p:cNvSpPr>
          <p:nvPr/>
        </p:nvSpPr>
        <p:spPr bwMode="auto">
          <a:xfrm>
            <a:off x="5142481" y="416052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6" name="Text Box 13"/>
          <p:cNvSpPr txBox="1">
            <a:spLocks noChangeArrowheads="1"/>
          </p:cNvSpPr>
          <p:nvPr/>
        </p:nvSpPr>
        <p:spPr bwMode="auto">
          <a:xfrm>
            <a:off x="5323456" y="426688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4517" name="Oval 14"/>
          <p:cNvSpPr>
            <a:spLocks noChangeArrowheads="1"/>
          </p:cNvSpPr>
          <p:nvPr/>
        </p:nvSpPr>
        <p:spPr bwMode="auto">
          <a:xfrm>
            <a:off x="7809481" y="416052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8" name="Text Box 15"/>
          <p:cNvSpPr txBox="1">
            <a:spLocks noChangeArrowheads="1"/>
          </p:cNvSpPr>
          <p:nvPr/>
        </p:nvSpPr>
        <p:spPr bwMode="auto">
          <a:xfrm>
            <a:off x="7990456" y="426688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4519" name="Oval 16"/>
          <p:cNvSpPr>
            <a:spLocks noChangeArrowheads="1"/>
          </p:cNvSpPr>
          <p:nvPr/>
        </p:nvSpPr>
        <p:spPr bwMode="auto">
          <a:xfrm>
            <a:off x="6437881" y="522732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0" name="Text Box 17"/>
          <p:cNvSpPr txBox="1">
            <a:spLocks noChangeArrowheads="1"/>
          </p:cNvSpPr>
          <p:nvPr/>
        </p:nvSpPr>
        <p:spPr bwMode="auto">
          <a:xfrm>
            <a:off x="6618856" y="533368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4521" name="Freeform 21"/>
          <p:cNvSpPr>
            <a:spLocks/>
          </p:cNvSpPr>
          <p:nvPr/>
        </p:nvSpPr>
        <p:spPr bwMode="auto">
          <a:xfrm>
            <a:off x="5129781" y="357632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2" name="Freeform 22"/>
          <p:cNvSpPr>
            <a:spLocks/>
          </p:cNvSpPr>
          <p:nvPr/>
        </p:nvSpPr>
        <p:spPr bwMode="auto">
          <a:xfrm>
            <a:off x="5828281" y="393192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Freeform 23"/>
          <p:cNvSpPr>
            <a:spLocks/>
          </p:cNvSpPr>
          <p:nvPr/>
        </p:nvSpPr>
        <p:spPr bwMode="auto">
          <a:xfrm>
            <a:off x="5599681" y="499872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Freeform 31"/>
          <p:cNvSpPr>
            <a:spLocks/>
          </p:cNvSpPr>
          <p:nvPr/>
        </p:nvSpPr>
        <p:spPr bwMode="auto">
          <a:xfrm>
            <a:off x="5904481" y="484632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Freeform 33"/>
          <p:cNvSpPr>
            <a:spLocks/>
          </p:cNvSpPr>
          <p:nvPr/>
        </p:nvSpPr>
        <p:spPr bwMode="auto">
          <a:xfrm>
            <a:off x="8190481" y="356362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6" name="Freeform 35"/>
          <p:cNvSpPr>
            <a:spLocks/>
          </p:cNvSpPr>
          <p:nvPr/>
        </p:nvSpPr>
        <p:spPr bwMode="auto">
          <a:xfrm>
            <a:off x="7276081" y="499872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7" name="Freeform 36"/>
          <p:cNvSpPr>
            <a:spLocks/>
          </p:cNvSpPr>
          <p:nvPr/>
        </p:nvSpPr>
        <p:spPr bwMode="auto">
          <a:xfrm>
            <a:off x="7123681" y="461772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8" name="Text Box 24"/>
          <p:cNvSpPr txBox="1">
            <a:spLocks noChangeArrowheads="1"/>
          </p:cNvSpPr>
          <p:nvPr/>
        </p:nvSpPr>
        <p:spPr bwMode="auto">
          <a:xfrm>
            <a:off x="5604444" y="341598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</a:t>
            </a:r>
          </a:p>
        </p:txBody>
      </p:sp>
      <p:sp>
        <p:nvSpPr>
          <p:cNvPr id="64529" name="Text Box 26"/>
          <p:cNvSpPr txBox="1">
            <a:spLocks noChangeArrowheads="1"/>
          </p:cNvSpPr>
          <p:nvPr/>
        </p:nvSpPr>
        <p:spPr bwMode="auto">
          <a:xfrm>
            <a:off x="5344094" y="545592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3</a:t>
            </a:r>
          </a:p>
        </p:txBody>
      </p:sp>
      <p:sp>
        <p:nvSpPr>
          <p:cNvPr id="64530" name="Text Box 38"/>
          <p:cNvSpPr txBox="1">
            <a:spLocks noChangeArrowheads="1"/>
          </p:cNvSpPr>
          <p:nvPr/>
        </p:nvSpPr>
        <p:spPr bwMode="auto">
          <a:xfrm>
            <a:off x="7022081" y="435578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3</a:t>
            </a:r>
          </a:p>
        </p:txBody>
      </p:sp>
      <p:sp>
        <p:nvSpPr>
          <p:cNvPr id="64531" name="Text Box 39"/>
          <p:cNvSpPr txBox="1">
            <a:spLocks noChangeArrowheads="1"/>
          </p:cNvSpPr>
          <p:nvPr/>
        </p:nvSpPr>
        <p:spPr bwMode="auto">
          <a:xfrm>
            <a:off x="8315894" y="316992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4</a:t>
            </a:r>
          </a:p>
        </p:txBody>
      </p:sp>
      <p:sp>
        <p:nvSpPr>
          <p:cNvPr id="64532" name="Freeform 35"/>
          <p:cNvSpPr>
            <a:spLocks/>
          </p:cNvSpPr>
          <p:nvPr/>
        </p:nvSpPr>
        <p:spPr bwMode="auto">
          <a:xfrm flipV="1">
            <a:off x="5802881" y="421925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3" name="Text Box 39"/>
          <p:cNvSpPr txBox="1">
            <a:spLocks noChangeArrowheads="1"/>
          </p:cNvSpPr>
          <p:nvPr/>
        </p:nvSpPr>
        <p:spPr bwMode="auto">
          <a:xfrm>
            <a:off x="6326756" y="4177983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2</a:t>
            </a:r>
          </a:p>
        </p:txBody>
      </p:sp>
      <p:cxnSp>
        <p:nvCxnSpPr>
          <p:cNvPr id="64534" name="Curved Connector 47"/>
          <p:cNvCxnSpPr>
            <a:cxnSpLocks noChangeShapeType="1"/>
            <a:stCxn id="64519" idx="3"/>
            <a:endCxn id="64519" idx="4"/>
          </p:cNvCxnSpPr>
          <p:nvPr/>
        </p:nvCxnSpPr>
        <p:spPr bwMode="auto">
          <a:xfrm rot="16200000" flipH="1">
            <a:off x="6647431" y="5855971"/>
            <a:ext cx="122237" cy="296862"/>
          </a:xfrm>
          <a:prstGeom prst="curvedConnector3">
            <a:avLst>
              <a:gd name="adj1" fmla="val 493148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35" name="Text Box 38"/>
          <p:cNvSpPr txBox="1">
            <a:spLocks noChangeArrowheads="1"/>
          </p:cNvSpPr>
          <p:nvPr/>
        </p:nvSpPr>
        <p:spPr bwMode="auto">
          <a:xfrm>
            <a:off x="6455344" y="4635183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64536" name="Text Box 38"/>
          <p:cNvSpPr txBox="1">
            <a:spLocks noChangeArrowheads="1"/>
          </p:cNvSpPr>
          <p:nvPr/>
        </p:nvSpPr>
        <p:spPr bwMode="auto">
          <a:xfrm>
            <a:off x="6844281" y="632745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64537" name="Text Box 39"/>
          <p:cNvSpPr txBox="1">
            <a:spLocks noChangeArrowheads="1"/>
          </p:cNvSpPr>
          <p:nvPr/>
        </p:nvSpPr>
        <p:spPr bwMode="auto">
          <a:xfrm>
            <a:off x="8138094" y="5270183"/>
            <a:ext cx="357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</a:t>
            </a:r>
          </a:p>
        </p:txBody>
      </p:sp>
      <p:sp>
        <p:nvSpPr>
          <p:cNvPr id="64538" name="Text Box 24"/>
          <p:cNvSpPr txBox="1">
            <a:spLocks noChangeArrowheads="1"/>
          </p:cNvSpPr>
          <p:nvPr/>
        </p:nvSpPr>
        <p:spPr bwMode="auto">
          <a:xfrm>
            <a:off x="6561706" y="347472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Laplace smoothing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Add a count of 1 to every possible state transition before normalization</a:t>
            </a:r>
          </a:p>
        </p:txBody>
      </p:sp>
      <p:sp>
        <p:nvSpPr>
          <p:cNvPr id="65539" name="Oval 11"/>
          <p:cNvSpPr>
            <a:spLocks noChangeArrowheads="1"/>
          </p:cNvSpPr>
          <p:nvPr/>
        </p:nvSpPr>
        <p:spPr bwMode="auto">
          <a:xfrm>
            <a:off x="5015481" y="413427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0" name="Text Box 13"/>
          <p:cNvSpPr txBox="1">
            <a:spLocks noChangeArrowheads="1"/>
          </p:cNvSpPr>
          <p:nvPr/>
        </p:nvSpPr>
        <p:spPr bwMode="auto">
          <a:xfrm>
            <a:off x="5196456" y="424063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5541" name="Oval 14"/>
          <p:cNvSpPr>
            <a:spLocks noChangeArrowheads="1"/>
          </p:cNvSpPr>
          <p:nvPr/>
        </p:nvSpPr>
        <p:spPr bwMode="auto">
          <a:xfrm>
            <a:off x="7682481" y="413427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2" name="Text Box 15"/>
          <p:cNvSpPr txBox="1">
            <a:spLocks noChangeArrowheads="1"/>
          </p:cNvSpPr>
          <p:nvPr/>
        </p:nvSpPr>
        <p:spPr bwMode="auto">
          <a:xfrm>
            <a:off x="7863456" y="424063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5543" name="Oval 16"/>
          <p:cNvSpPr>
            <a:spLocks noChangeArrowheads="1"/>
          </p:cNvSpPr>
          <p:nvPr/>
        </p:nvSpPr>
        <p:spPr bwMode="auto">
          <a:xfrm>
            <a:off x="6310881" y="520107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4" name="Text Box 17"/>
          <p:cNvSpPr txBox="1">
            <a:spLocks noChangeArrowheads="1"/>
          </p:cNvSpPr>
          <p:nvPr/>
        </p:nvSpPr>
        <p:spPr bwMode="auto">
          <a:xfrm>
            <a:off x="6491856" y="530743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5545" name="Freeform 21"/>
          <p:cNvSpPr>
            <a:spLocks/>
          </p:cNvSpPr>
          <p:nvPr/>
        </p:nvSpPr>
        <p:spPr bwMode="auto">
          <a:xfrm>
            <a:off x="5002781" y="355007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6" name="Freeform 22"/>
          <p:cNvSpPr>
            <a:spLocks/>
          </p:cNvSpPr>
          <p:nvPr/>
        </p:nvSpPr>
        <p:spPr bwMode="auto">
          <a:xfrm>
            <a:off x="5701281" y="390567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7" name="Freeform 23"/>
          <p:cNvSpPr>
            <a:spLocks/>
          </p:cNvSpPr>
          <p:nvPr/>
        </p:nvSpPr>
        <p:spPr bwMode="auto">
          <a:xfrm>
            <a:off x="5472681" y="497247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8" name="Freeform 31"/>
          <p:cNvSpPr>
            <a:spLocks/>
          </p:cNvSpPr>
          <p:nvPr/>
        </p:nvSpPr>
        <p:spPr bwMode="auto">
          <a:xfrm>
            <a:off x="5777481" y="482007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9" name="Freeform 33"/>
          <p:cNvSpPr>
            <a:spLocks/>
          </p:cNvSpPr>
          <p:nvPr/>
        </p:nvSpPr>
        <p:spPr bwMode="auto">
          <a:xfrm>
            <a:off x="8063481" y="353737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0" name="Freeform 35"/>
          <p:cNvSpPr>
            <a:spLocks/>
          </p:cNvSpPr>
          <p:nvPr/>
        </p:nvSpPr>
        <p:spPr bwMode="auto">
          <a:xfrm>
            <a:off x="7149081" y="497247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1" name="Freeform 36"/>
          <p:cNvSpPr>
            <a:spLocks/>
          </p:cNvSpPr>
          <p:nvPr/>
        </p:nvSpPr>
        <p:spPr bwMode="auto">
          <a:xfrm>
            <a:off x="6996681" y="459147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2" name="Text Box 24"/>
          <p:cNvSpPr txBox="1">
            <a:spLocks noChangeArrowheads="1"/>
          </p:cNvSpPr>
          <p:nvPr/>
        </p:nvSpPr>
        <p:spPr bwMode="auto">
          <a:xfrm>
            <a:off x="5358381" y="338973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2/6</a:t>
            </a:r>
          </a:p>
        </p:txBody>
      </p:sp>
      <p:sp>
        <p:nvSpPr>
          <p:cNvPr id="65553" name="Text Box 26"/>
          <p:cNvSpPr txBox="1">
            <a:spLocks noChangeArrowheads="1"/>
          </p:cNvSpPr>
          <p:nvPr/>
        </p:nvSpPr>
        <p:spPr bwMode="auto">
          <a:xfrm>
            <a:off x="5090094" y="542967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3/6</a:t>
            </a:r>
          </a:p>
        </p:txBody>
      </p:sp>
      <p:sp>
        <p:nvSpPr>
          <p:cNvPr id="65554" name="Text Box 38"/>
          <p:cNvSpPr txBox="1">
            <a:spLocks noChangeArrowheads="1"/>
          </p:cNvSpPr>
          <p:nvPr/>
        </p:nvSpPr>
        <p:spPr bwMode="auto">
          <a:xfrm>
            <a:off x="6768081" y="4286670"/>
            <a:ext cx="611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3/5</a:t>
            </a:r>
          </a:p>
        </p:txBody>
      </p:sp>
      <p:sp>
        <p:nvSpPr>
          <p:cNvPr id="65555" name="Text Box 39"/>
          <p:cNvSpPr txBox="1">
            <a:spLocks noChangeArrowheads="1"/>
          </p:cNvSpPr>
          <p:nvPr/>
        </p:nvSpPr>
        <p:spPr bwMode="auto">
          <a:xfrm>
            <a:off x="8061894" y="314367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4/7</a:t>
            </a:r>
          </a:p>
        </p:txBody>
      </p:sp>
      <p:sp>
        <p:nvSpPr>
          <p:cNvPr id="65556" name="Freeform 35"/>
          <p:cNvSpPr>
            <a:spLocks/>
          </p:cNvSpPr>
          <p:nvPr/>
        </p:nvSpPr>
        <p:spPr bwMode="auto">
          <a:xfrm flipV="1">
            <a:off x="5675881" y="419300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7" name="Text Box 39"/>
          <p:cNvSpPr txBox="1">
            <a:spLocks noChangeArrowheads="1"/>
          </p:cNvSpPr>
          <p:nvPr/>
        </p:nvSpPr>
        <p:spPr bwMode="auto">
          <a:xfrm>
            <a:off x="6071169" y="4151733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2/7</a:t>
            </a:r>
          </a:p>
        </p:txBody>
      </p:sp>
      <p:cxnSp>
        <p:nvCxnSpPr>
          <p:cNvPr id="65558" name="Curved Connector 47"/>
          <p:cNvCxnSpPr>
            <a:cxnSpLocks noChangeShapeType="1"/>
            <a:stCxn id="65543" idx="3"/>
            <a:endCxn id="65543" idx="4"/>
          </p:cNvCxnSpPr>
          <p:nvPr/>
        </p:nvCxnSpPr>
        <p:spPr bwMode="auto">
          <a:xfrm rot="16200000" flipH="1">
            <a:off x="6520431" y="5829721"/>
            <a:ext cx="122237" cy="296862"/>
          </a:xfrm>
          <a:prstGeom prst="curvedConnector3">
            <a:avLst>
              <a:gd name="adj1" fmla="val 493148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559" name="Text Box 38"/>
          <p:cNvSpPr txBox="1">
            <a:spLocks noChangeArrowheads="1"/>
          </p:cNvSpPr>
          <p:nvPr/>
        </p:nvSpPr>
        <p:spPr bwMode="auto">
          <a:xfrm>
            <a:off x="6199756" y="4608933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1/5</a:t>
            </a:r>
          </a:p>
        </p:txBody>
      </p:sp>
      <p:sp>
        <p:nvSpPr>
          <p:cNvPr id="65560" name="Text Box 38"/>
          <p:cNvSpPr txBox="1">
            <a:spLocks noChangeArrowheads="1"/>
          </p:cNvSpPr>
          <p:nvPr/>
        </p:nvSpPr>
        <p:spPr bwMode="auto">
          <a:xfrm>
            <a:off x="6590281" y="6301208"/>
            <a:ext cx="611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1/5</a:t>
            </a:r>
          </a:p>
        </p:txBody>
      </p:sp>
      <p:sp>
        <p:nvSpPr>
          <p:cNvPr id="65561" name="Text Box 39"/>
          <p:cNvSpPr txBox="1">
            <a:spLocks noChangeArrowheads="1"/>
          </p:cNvSpPr>
          <p:nvPr/>
        </p:nvSpPr>
        <p:spPr bwMode="auto">
          <a:xfrm>
            <a:off x="7950769" y="5243933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1/7</a:t>
            </a:r>
          </a:p>
        </p:txBody>
      </p:sp>
      <p:sp>
        <p:nvSpPr>
          <p:cNvPr id="65562" name="Text Box 24"/>
          <p:cNvSpPr txBox="1">
            <a:spLocks noChangeArrowheads="1"/>
          </p:cNvSpPr>
          <p:nvPr/>
        </p:nvSpPr>
        <p:spPr bwMode="auto">
          <a:xfrm>
            <a:off x="6306119" y="3448470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1/6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Markov chains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Intuitive representation of sequence probabilities</a:t>
            </a:r>
          </a:p>
          <a:p>
            <a:pPr lvl="1"/>
            <a:r>
              <a:rPr lang="en-US" altLang="zh-CN" dirty="0"/>
              <a:t>Structure is informative</a:t>
            </a:r>
          </a:p>
          <a:p>
            <a:endParaRPr lang="en-US" altLang="zh-CN" dirty="0"/>
          </a:p>
          <a:p>
            <a:r>
              <a:rPr lang="en-US" altLang="zh-CN" dirty="0"/>
              <a:t>Easy to estimate and use</a:t>
            </a:r>
          </a:p>
          <a:p>
            <a:pPr lvl="1"/>
            <a:r>
              <a:rPr lang="en-US" altLang="zh-CN" dirty="0"/>
              <a:t>Large bias, low variance</a:t>
            </a:r>
          </a:p>
          <a:p>
            <a:endParaRPr lang="en-US" altLang="zh-CN" dirty="0"/>
          </a:p>
          <a:p>
            <a:r>
              <a:rPr lang="en-US" altLang="zh-CN" dirty="0"/>
              <a:t>Only applicable when the </a:t>
            </a:r>
            <a:r>
              <a:rPr lang="en-US" altLang="zh-CN" dirty="0">
                <a:solidFill>
                  <a:srgbClr val="7030A0"/>
                </a:solidFill>
              </a:rPr>
              <a:t>state is observed</a:t>
            </a:r>
            <a:r>
              <a:rPr lang="en-US" altLang="zh-CN" dirty="0"/>
              <a:t>!</a:t>
            </a:r>
            <a:endParaRPr lang="en-NL" altLang="zh-CN" dirty="0"/>
          </a:p>
          <a:p>
            <a:pPr lvl="1"/>
            <a:r>
              <a:rPr lang="en-NL" altLang="zh-CN" dirty="0"/>
              <a:t>(hidden state discussed in software data </a:t>
            </a:r>
            <a:r>
              <a:rPr lang="en-NL" altLang="zh-CN" dirty="0" err="1"/>
              <a:t>lectur</a:t>
            </a:r>
            <a:r>
              <a:rPr lang="nl-NL" altLang="zh-CN" dirty="0"/>
              <a:t>e</a:t>
            </a:r>
            <a:r>
              <a:rPr lang="en-NL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Huge amount of applications in physics, statistics, economics, …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41" y="2161112"/>
            <a:ext cx="5226107" cy="310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Encrypted traffic classification using MCs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SSL/TLS sessions, ignoring payloads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Input:</a:t>
            </a:r>
          </a:p>
          <a:p>
            <a:pPr lvl="1"/>
            <a:r>
              <a:rPr lang="is-IS" dirty="0"/>
              <a:t>22:2-22:11,22:14-20:,22:-23:</a:t>
            </a:r>
          </a:p>
          <a:p>
            <a:pPr lvl="1"/>
            <a:r>
              <a:rPr lang="is-IS" dirty="0"/>
              <a:t>22:2,20:,22:-23:</a:t>
            </a:r>
          </a:p>
          <a:p>
            <a:pPr lvl="1"/>
            <a:r>
              <a:rPr lang="is-IS" dirty="0"/>
              <a:t>22:2-22:11,22:14-20:,22:-23:-23:-21:</a:t>
            </a:r>
          </a:p>
          <a:p>
            <a:pPr lvl="1"/>
            <a:endParaRPr lang="is-IS" dirty="0"/>
          </a:p>
          <a:p>
            <a:r>
              <a:rPr lang="is-IS" dirty="0"/>
              <a:t>Every message type (22:2-22:11, etc.) is a state in a Markov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00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62" y="2950138"/>
            <a:ext cx="4537579" cy="3139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For Twitter: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Dropbox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4" y="965201"/>
            <a:ext cx="4827094" cy="23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83" y="3570670"/>
            <a:ext cx="6081117" cy="2946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maximum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new traffic using the Markov chain that maximizes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results: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320132"/>
            <a:ext cx="5283200" cy="8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9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70F51-59C6-40AF-92FB-E9808BD4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901806"/>
              </p:ext>
            </p:extLst>
          </p:nvPr>
        </p:nvGraphicFramePr>
        <p:xfrm>
          <a:off x="1635424" y="1637455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5325533" y="178646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N-grams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Every combination of past sequences is a state</a:t>
            </a:r>
          </a:p>
          <a:p>
            <a:endParaRPr lang="en-US" altLang="zh-CN"/>
          </a:p>
          <a:p>
            <a:r>
              <a:rPr lang="en-US" altLang="zh-CN"/>
              <a:t>States:</a:t>
            </a:r>
          </a:p>
          <a:p>
            <a:pPr lvl="1"/>
            <a:r>
              <a:rPr lang="en-US" altLang="zh-CN"/>
              <a:t>11, 21, 31</a:t>
            </a:r>
          </a:p>
          <a:p>
            <a:pPr lvl="1"/>
            <a:r>
              <a:rPr lang="en-US" altLang="zh-CN"/>
              <a:t>12, 22, 32</a:t>
            </a:r>
          </a:p>
          <a:p>
            <a:pPr lvl="1"/>
            <a:r>
              <a:rPr lang="en-US" altLang="zh-CN"/>
              <a:t>13, 23, 33</a:t>
            </a:r>
          </a:p>
          <a:p>
            <a:endParaRPr lang="en-US" altLang="zh-CN"/>
          </a:p>
          <a:p>
            <a:r>
              <a:rPr lang="en-US" altLang="zh-CN"/>
              <a:t>Transitions:</a:t>
            </a:r>
          </a:p>
          <a:p>
            <a:pPr lvl="1"/>
            <a:r>
              <a:rPr lang="en-US" altLang="zh-CN"/>
              <a:t>P(11</a:t>
            </a:r>
            <a:r>
              <a:rPr lang="en-US" altLang="zh-CN">
                <a:sym typeface="Wingdings" charset="0"/>
              </a:rPr>
              <a:t>12</a:t>
            </a:r>
            <a:r>
              <a:rPr lang="en-US" altLang="zh-CN"/>
              <a:t>) = P(2|11) =</a:t>
            </a:r>
          </a:p>
          <a:p>
            <a:pPr lvl="1"/>
            <a:r>
              <a:rPr lang="en-US" altLang="zh-CN"/>
              <a:t>      P(112) / P(11?)</a:t>
            </a:r>
          </a:p>
          <a:p>
            <a:endParaRPr lang="en-US" altLang="zh-CN"/>
          </a:p>
          <a:p>
            <a:endParaRPr lang="en-US" altLang="zh-CN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179774"/>
              </p:ext>
            </p:extLst>
          </p:nvPr>
        </p:nvGraphicFramePr>
        <p:xfrm>
          <a:off x="5462693" y="223223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N-grams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Every combination of past sequences is a state</a:t>
            </a: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1635424" y="2699330"/>
            <a:ext cx="3225800" cy="25733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Prob(1123) =</a:t>
            </a:r>
          </a:p>
          <a:p>
            <a:pPr eaLnBrk="0" hangingPunct="0">
              <a:defRPr/>
            </a:pP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P(11) * P(11</a:t>
            </a: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12</a:t>
            </a: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* P(12</a:t>
            </a: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23</a:t>
            </a: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=</a:t>
            </a:r>
          </a:p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</a:p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1/8 * 1 * 1 = 1/8</a:t>
            </a:r>
          </a:p>
        </p:txBody>
      </p:sp>
      <p:pic>
        <p:nvPicPr>
          <p:cNvPr id="70661" name="Picture 4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06" y="5781567"/>
            <a:ext cx="7064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FA195967-E0B2-CF43-AE3B-3B64E52C56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332606"/>
              </p:ext>
            </p:extLst>
          </p:nvPr>
        </p:nvGraphicFramePr>
        <p:xfrm>
          <a:off x="5462693" y="223223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N-grams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Popular tools in natural language processing (NLP)</a:t>
            </a:r>
          </a:p>
          <a:p>
            <a:pPr lvl="1"/>
            <a:r>
              <a:rPr lang="en-US" altLang="zh-CN" dirty="0"/>
              <a:t>Other names: bigrams, trigrams, higher-order Markov chains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Almost always need to be combined with smoothing methods to avoid </a:t>
            </a:r>
            <a:r>
              <a:rPr lang="en-US" altLang="zh-CN" dirty="0" err="1"/>
              <a:t>overfitting</a:t>
            </a:r>
            <a:endParaRPr lang="en-US" altLang="zh-CN" dirty="0"/>
          </a:p>
          <a:p>
            <a:pPr lvl="1"/>
            <a:r>
              <a:rPr lang="en-US" altLang="zh-CN" dirty="0"/>
              <a:t>Laplace (add X counts)</a:t>
            </a:r>
          </a:p>
          <a:p>
            <a:pPr lvl="1"/>
            <a:r>
              <a:rPr lang="en-US" altLang="zh-CN" dirty="0"/>
              <a:t>Back-off, learn N-grams for N in {1, .. , N} if Nth model is badly estimated, use N-1th model, ...</a:t>
            </a:r>
          </a:p>
          <a:p>
            <a:pPr lvl="1"/>
            <a:r>
              <a:rPr lang="is-IS" altLang="zh-CN" dirty="0"/>
              <a:t>…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Only approximates the true model, structure is not very meaningful to visualize or analyze…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slicing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72100"/>
              </p:ext>
            </p:extLst>
          </p:nvPr>
        </p:nvGraphicFramePr>
        <p:xfrm>
          <a:off x="1635125" y="1657350"/>
          <a:ext cx="703795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35" y="3626245"/>
            <a:ext cx="4241602" cy="1544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detection using Byte n-grams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profiles from known malicious code:</a:t>
            </a:r>
          </a:p>
          <a:p>
            <a:pPr lvl="1"/>
            <a:r>
              <a:rPr lang="en-US" dirty="0"/>
              <a:t>n-grams, where every word/symbol is a byte from a malicious executable</a:t>
            </a:r>
          </a:p>
          <a:p>
            <a:pPr lvl="1"/>
            <a:r>
              <a:rPr lang="en-US" dirty="0"/>
              <a:t>Keep top L n-grams (most frequent for each file)</a:t>
            </a:r>
          </a:p>
          <a:p>
            <a:endParaRPr lang="en-US" dirty="0"/>
          </a:p>
          <a:p>
            <a:r>
              <a:rPr lang="en-US" dirty="0"/>
              <a:t>Match these profiles using Nearest Neighbor, with somewhat arbitrary distance: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fi(s) is the frequency of n-gram s in file I</a:t>
            </a:r>
          </a:p>
          <a:p>
            <a:endParaRPr lang="en-US" dirty="0"/>
          </a:p>
          <a:p>
            <a:r>
              <a:rPr lang="en-US" i="1" dirty="0">
                <a:solidFill>
                  <a:srgbClr val="7030A0"/>
                </a:solidFill>
              </a:rPr>
              <a:t>More common is to use cosine, or word2vec</a:t>
            </a:r>
          </a:p>
        </p:txBody>
      </p:sp>
    </p:spTree>
    <p:extLst>
      <p:ext uri="{BB962C8B-B14F-4D97-AF65-F5344CB8AC3E}">
        <p14:creationId xmlns:p14="http://schemas.microsoft.com/office/powerpoint/2010/main" val="25088148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DECE-269D-5A40-B9D4-F9E7C054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N-gram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593AAA-E7C5-4740-93CE-B5CAC9BC4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516969"/>
              </p:ext>
            </p:extLst>
          </p:nvPr>
        </p:nvGraphicFramePr>
        <p:xfrm>
          <a:off x="1635125" y="1657350"/>
          <a:ext cx="703738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477">
                  <a:extLst>
                    <a:ext uri="{9D8B030D-6E8A-4147-A177-3AD203B41FA5}">
                      <a16:colId xmlns:a16="http://schemas.microsoft.com/office/drawing/2014/main" val="33286241"/>
                    </a:ext>
                  </a:extLst>
                </a:gridCol>
                <a:gridCol w="1407477">
                  <a:extLst>
                    <a:ext uri="{9D8B030D-6E8A-4147-A177-3AD203B41FA5}">
                      <a16:colId xmlns:a16="http://schemas.microsoft.com/office/drawing/2014/main" val="2197227163"/>
                    </a:ext>
                  </a:extLst>
                </a:gridCol>
                <a:gridCol w="1407477">
                  <a:extLst>
                    <a:ext uri="{9D8B030D-6E8A-4147-A177-3AD203B41FA5}">
                      <a16:colId xmlns:a16="http://schemas.microsoft.com/office/drawing/2014/main" val="304915951"/>
                    </a:ext>
                  </a:extLst>
                </a:gridCol>
                <a:gridCol w="1407477">
                  <a:extLst>
                    <a:ext uri="{9D8B030D-6E8A-4147-A177-3AD203B41FA5}">
                      <a16:colId xmlns:a16="http://schemas.microsoft.com/office/drawing/2014/main" val="2138328236"/>
                    </a:ext>
                  </a:extLst>
                </a:gridCol>
                <a:gridCol w="1407477">
                  <a:extLst>
                    <a:ext uri="{9D8B030D-6E8A-4147-A177-3AD203B41FA5}">
                      <a16:colId xmlns:a16="http://schemas.microsoft.com/office/drawing/2014/main" val="1355559328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Ngram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Ngram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Ngram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62068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ile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(1,3)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594050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r>
                        <a:rPr lang="en-NL" dirty="0"/>
                        <a:t>File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(2,3)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75031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r>
                        <a:rPr lang="en-NL" dirty="0"/>
                        <a:t>File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(3,2)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NL" dirty="0"/>
                        <a:t>(3,3)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3425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r>
                        <a:rPr lang="en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347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B331B9B-F46C-104A-BE71-824311008D09}"/>
              </a:ext>
            </a:extLst>
          </p:cNvPr>
          <p:cNvSpPr txBox="1"/>
          <p:nvPr/>
        </p:nvSpPr>
        <p:spPr>
          <a:xfrm>
            <a:off x="1693199" y="3739725"/>
            <a:ext cx="48997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W</a:t>
            </a:r>
            <a:r>
              <a:rPr lang="en-NL" sz="2000" dirty="0"/>
              <a:t>ith f(x,y) the frequency of Ngram y in File x</a:t>
            </a:r>
          </a:p>
          <a:p>
            <a:endParaRPr lang="en-NL" sz="2000" dirty="0"/>
          </a:p>
          <a:p>
            <a:endParaRPr lang="en-NL" sz="2000" dirty="0"/>
          </a:p>
          <a:p>
            <a:endParaRPr lang="en-NL" sz="2000" dirty="0"/>
          </a:p>
          <a:p>
            <a:r>
              <a:rPr lang="en-NL" sz="2000" dirty="0"/>
              <a:t>You can apply any ML method to this table…</a:t>
            </a:r>
          </a:p>
        </p:txBody>
      </p:sp>
    </p:spTree>
    <p:extLst>
      <p:ext uri="{BB962C8B-B14F-4D97-AF65-F5344CB8AC3E}">
        <p14:creationId xmlns:p14="http://schemas.microsoft.com/office/powerpoint/2010/main" val="11765202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detection rates, see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3" y="1656930"/>
            <a:ext cx="7037657" cy="35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74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Malware detection using MIST n-grams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930"/>
            <a:ext cx="9144000" cy="31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000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Malware detection using MIST (malware instructions set) n-grams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dirty="0"/>
              <a:t>MIST instructions are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About 100.000 unique 2-grams</a:t>
            </a:r>
            <a:r>
              <a:rPr lang="is-IS" dirty="0"/>
              <a:t>… but sparsely embedded as binary vectors</a:t>
            </a:r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Classify using nearest prototype...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2" y="2128684"/>
            <a:ext cx="8099227" cy="196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1" y="5060950"/>
            <a:ext cx="8739281" cy="9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91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dirty="0"/>
              <a:t>Simple solution to speed up Nearest Neighbor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Finding best prototypes is NP-hard, but can be approximated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70" y="3420070"/>
            <a:ext cx="8930" cy="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70" y="3420070"/>
            <a:ext cx="8930" cy="8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571"/>
            <a:ext cx="9144000" cy="321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29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dirty="0"/>
              <a:t>Simple solution to speed up Nearest Neighbor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Finding best prototypes is NP-hard, but can be approximated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70" y="3420070"/>
            <a:ext cx="8930" cy="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70" y="3420070"/>
            <a:ext cx="8930" cy="8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571"/>
            <a:ext cx="9144000" cy="321226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499778" y="4307334"/>
            <a:ext cx="7266270" cy="25017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en-US" sz="3100" dirty="0"/>
              <a:t>Reduces number of required  comparisons from thousands to a handful!</a:t>
            </a:r>
          </a:p>
        </p:txBody>
      </p:sp>
    </p:spTree>
    <p:extLst>
      <p:ext uri="{BB962C8B-B14F-4D97-AF65-F5344CB8AC3E}">
        <p14:creationId xmlns:p14="http://schemas.microsoft.com/office/powerpoint/2010/main" val="40340219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25" y="3140036"/>
            <a:ext cx="4081113" cy="3717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dirty="0"/>
              <a:t>High accuracy scores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and, sensible clusters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2193490"/>
            <a:ext cx="9001125" cy="9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19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Applying standard machine learning methods</a:t>
            </a:r>
          </a:p>
          <a:p>
            <a:pPr lvl="1"/>
            <a:r>
              <a:rPr lang="en-US" altLang="zh-CN" dirty="0"/>
              <a:t>Time slicing, sliding windows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h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k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b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k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Computing distances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h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p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z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g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endParaRPr lang="en-US" altLang="zh-CN" dirty="0"/>
          </a:p>
          <a:p>
            <a:r>
              <a:rPr lang="en-US" altLang="zh-CN" dirty="0"/>
              <a:t>Modeling time-series</a:t>
            </a:r>
          </a:p>
          <a:p>
            <a:pPr lvl="1"/>
            <a:r>
              <a:rPr lang="en-US" altLang="zh-CN" dirty="0"/>
              <a:t>Auto-Regressive</a:t>
            </a:r>
            <a:r>
              <a:rPr lang="en-NL" altLang="zh-CN" dirty="0"/>
              <a:t> (</a:t>
            </a:r>
            <a:r>
              <a:rPr lang="nl-NL" altLang="zh-CN" dirty="0"/>
              <a:t>A</a:t>
            </a:r>
            <a:r>
              <a:rPr lang="en-NL" altLang="zh-CN" dirty="0"/>
              <a:t>R)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g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u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P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endParaRPr lang="en-NL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Moving Average (</a:t>
            </a:r>
            <a:r>
              <a:rPr lang="en-NL" altLang="zh-CN" dirty="0"/>
              <a:t>MA)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u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uations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use ACF</a:t>
            </a:r>
          </a:p>
          <a:p>
            <a:pPr lvl="1"/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Differencing  also useful for other methods!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Filtering noise, Fourier transform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</a:t>
            </a:r>
            <a:r>
              <a:rPr lang="en-NL" altLang="zh-CN" dirty="0"/>
              <a:t> see end o</a:t>
            </a:r>
            <a:r>
              <a:rPr lang="nl-NL" altLang="zh-CN" dirty="0"/>
              <a:t>f</a:t>
            </a:r>
            <a:r>
              <a:rPr lang="en-NL" altLang="zh-CN" dirty="0"/>
              <a:t> </a:t>
            </a:r>
            <a:r>
              <a:rPr lang="nl-NL" altLang="zh-CN" dirty="0"/>
              <a:t>p</a:t>
            </a:r>
            <a:r>
              <a:rPr lang="en-NL" altLang="zh-CN" dirty="0"/>
              <a:t>r</a:t>
            </a:r>
            <a:r>
              <a:rPr lang="nl-NL" altLang="zh-CN" dirty="0"/>
              <a:t>e</a:t>
            </a:r>
            <a:r>
              <a:rPr lang="en-NL" altLang="zh-CN" dirty="0"/>
              <a:t>s</a:t>
            </a:r>
            <a:r>
              <a:rPr lang="nl-NL" altLang="zh-CN" dirty="0"/>
              <a:t>e</a:t>
            </a:r>
            <a:r>
              <a:rPr lang="en-NL" altLang="zh-CN" dirty="0"/>
              <a:t>n</a:t>
            </a:r>
            <a:r>
              <a:rPr lang="nl-NL" altLang="zh-CN" dirty="0"/>
              <a:t>t</a:t>
            </a:r>
            <a:r>
              <a:rPr lang="en-NL" altLang="zh-CN" dirty="0"/>
              <a:t>a</a:t>
            </a:r>
            <a:r>
              <a:rPr lang="nl-NL" altLang="zh-CN" dirty="0"/>
              <a:t>t</a:t>
            </a:r>
            <a:r>
              <a:rPr lang="en-NL" altLang="zh-CN" dirty="0"/>
              <a:t>i</a:t>
            </a:r>
            <a:r>
              <a:rPr lang="nl-NL" altLang="zh-CN" dirty="0"/>
              <a:t>o</a:t>
            </a:r>
            <a:r>
              <a:rPr lang="en-NL" altLang="zh-CN" dirty="0"/>
              <a:t>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Discrete sequential models</a:t>
            </a:r>
          </a:p>
          <a:p>
            <a:pPr lvl="1"/>
            <a:r>
              <a:rPr lang="en-US" altLang="zh-CN" dirty="0"/>
              <a:t>Markov chains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i="1" dirty="0">
                <a:solidFill>
                  <a:srgbClr val="7030A0"/>
                </a:solidFill>
                <a:sym typeface="Wingdings" pitchFamily="2" charset="2"/>
              </a:rPr>
              <a:t>simple but insightful</a:t>
            </a:r>
            <a:r>
              <a:rPr lang="en-US" altLang="zh-CN" i="1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altLang="zh-CN" dirty="0"/>
              <a:t>N-grams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i="1" dirty="0">
                <a:solidFill>
                  <a:srgbClr val="7030A0"/>
                </a:solidFill>
                <a:sym typeface="Wingdings" pitchFamily="2" charset="2"/>
              </a:rPr>
              <a:t>count local patterns, </a:t>
            </a:r>
            <a:r>
              <a:rPr lang="en-NL" altLang="zh-CN" i="1" dirty="0">
                <a:solidFill>
                  <a:srgbClr val="7030A0"/>
                </a:solidFill>
                <a:sym typeface="Wingdings" pitchFamily="2" charset="2"/>
              </a:rPr>
              <a:t>s</a:t>
            </a:r>
            <a:r>
              <a:rPr lang="nl-NL" altLang="zh-CN" i="1" dirty="0">
                <a:solidFill>
                  <a:srgbClr val="7030A0"/>
                </a:solidFill>
                <a:sym typeface="Wingdings" pitchFamily="2" charset="2"/>
              </a:rPr>
              <a:t>u</a:t>
            </a:r>
            <a:r>
              <a:rPr lang="en-NL" altLang="zh-CN" i="1" dirty="0">
                <a:solidFill>
                  <a:srgbClr val="7030A0"/>
                </a:solidFill>
                <a:sym typeface="Wingdings" pitchFamily="2" charset="2"/>
              </a:rPr>
              <a:t>m</a:t>
            </a:r>
            <a:r>
              <a:rPr lang="en-US" altLang="zh-CN" i="1" dirty="0">
                <a:solidFill>
                  <a:srgbClr val="7030A0"/>
                </a:solidFill>
                <a:sym typeface="Wingdings" pitchFamily="2" charset="2"/>
              </a:rPr>
              <a:t> counts </a:t>
            </a:r>
            <a:r>
              <a:rPr lang="en-NL" altLang="zh-CN" i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itchFamily="2" charset="2"/>
              </a:rPr>
              <a:t>v</a:t>
            </a:r>
            <a:r>
              <a:rPr lang="en-NL" altLang="zh-CN" i="1" dirty="0">
                <a:solidFill>
                  <a:srgbClr val="7030A0"/>
                </a:solidFill>
                <a:sym typeface="Wingdings" pitchFamily="2" charset="2"/>
              </a:rPr>
              <a:t>e</a:t>
            </a:r>
            <a:r>
              <a:rPr lang="nl-NL" altLang="zh-CN" i="1" dirty="0">
                <a:solidFill>
                  <a:srgbClr val="7030A0"/>
                </a:solidFill>
                <a:sym typeface="Wingdings" pitchFamily="2" charset="2"/>
              </a:rPr>
              <a:t>r</a:t>
            </a:r>
            <a:r>
              <a:rPr lang="en-US" altLang="zh-CN" i="1" dirty="0">
                <a:solidFill>
                  <a:srgbClr val="7030A0"/>
                </a:solidFill>
                <a:sym typeface="Wingdings" pitchFamily="2" charset="2"/>
              </a:rPr>
              <a:t> longer periods</a:t>
            </a:r>
          </a:p>
        </p:txBody>
      </p:sp>
    </p:spTree>
    <p:extLst>
      <p:ext uri="{BB962C8B-B14F-4D97-AF65-F5344CB8AC3E}">
        <p14:creationId xmlns:p14="http://schemas.microsoft.com/office/powerpoint/2010/main" val="203541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6830-E418-44C2-A230-CD60652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</a:t>
            </a:r>
            <a:r>
              <a:rPr lang="en-NL" dirty="0"/>
              <a:t>l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g 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w</a:t>
            </a:r>
            <a:r>
              <a:rPr lang="nl-NL" dirty="0"/>
              <a:t>a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r>
              <a:rPr lang="en-NL" dirty="0"/>
              <a:t> </a:t>
            </a:r>
            <a:r>
              <a:rPr lang="nl-NL" dirty="0"/>
              <a:t>D</a:t>
            </a:r>
            <a:r>
              <a:rPr lang="en-NL" dirty="0"/>
              <a:t>T</a:t>
            </a:r>
            <a:r>
              <a:rPr lang="nl-NL" dirty="0"/>
              <a:t>W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N</a:t>
            </a:r>
            <a:r>
              <a:rPr lang="en-NL" dirty="0"/>
              <a:t>g</a:t>
            </a:r>
            <a:r>
              <a:rPr lang="nl-NL" dirty="0"/>
              <a:t>r</a:t>
            </a:r>
            <a:r>
              <a:rPr lang="en-NL" dirty="0"/>
              <a:t>a</a:t>
            </a:r>
            <a:r>
              <a:rPr lang="nl-NL" dirty="0"/>
              <a:t>m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e </a:t>
            </a:r>
            <a:r>
              <a:rPr lang="nl-NL" dirty="0"/>
              <a:t>d</a:t>
            </a:r>
            <a:r>
              <a:rPr lang="en-NL" dirty="0" err="1"/>
              <a:t>i</a:t>
            </a:r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c</a:t>
            </a:r>
            <a:r>
              <a:rPr lang="en-NL" dirty="0"/>
              <a:t>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1C75B-0900-41AC-AEE3-B7F7AD32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2220800"/>
            <a:ext cx="7442512" cy="24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ABEB-5121-45F2-9854-5945736A8406}"/>
              </a:ext>
            </a:extLst>
          </p:cNvPr>
          <p:cNvSpPr txBox="1"/>
          <p:nvPr/>
        </p:nvSpPr>
        <p:spPr>
          <a:xfrm>
            <a:off x="7297615" y="6512169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</a:t>
            </a:r>
            <a:r>
              <a:rPr lang="en-NL" dirty="0"/>
              <a:t>. 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m </a:t>
            </a:r>
            <a:r>
              <a:rPr lang="nl-NL" dirty="0"/>
              <a:t>e</a:t>
            </a:r>
            <a:r>
              <a:rPr lang="en-NL" dirty="0"/>
              <a:t>t </a:t>
            </a:r>
            <a:r>
              <a:rPr lang="nl-NL" dirty="0"/>
              <a:t>a</a:t>
            </a:r>
            <a:r>
              <a:rPr lang="en-NL" dirty="0"/>
              <a:t>l.</a:t>
            </a:r>
          </a:p>
        </p:txBody>
      </p:sp>
    </p:spTree>
    <p:extLst>
      <p:ext uri="{BB962C8B-B14F-4D97-AF65-F5344CB8AC3E}">
        <p14:creationId xmlns:p14="http://schemas.microsoft.com/office/powerpoint/2010/main" val="97769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slicing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703795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09680BC4-FA5A-4D9E-B7D4-73431133F8E5}"/>
              </a:ext>
            </a:extLst>
          </p:cNvPr>
          <p:cNvSpPr/>
          <p:nvPr/>
        </p:nvSpPr>
        <p:spPr bwMode="auto">
          <a:xfrm>
            <a:off x="3378200" y="5828427"/>
            <a:ext cx="5634232" cy="8437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n?</a:t>
            </a:r>
            <a:endParaRPr lang="en-US" altLang="zh-CN" sz="28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42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6830-E418-44C2-A230-CD60652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</a:t>
            </a:r>
            <a:r>
              <a:rPr lang="en-NL" dirty="0"/>
              <a:t>l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g 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w</a:t>
            </a:r>
            <a:r>
              <a:rPr lang="nl-NL" dirty="0"/>
              <a:t>a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r>
              <a:rPr lang="en-NL" dirty="0"/>
              <a:t> </a:t>
            </a:r>
            <a:r>
              <a:rPr lang="nl-NL" dirty="0"/>
              <a:t>D</a:t>
            </a:r>
            <a:r>
              <a:rPr lang="en-NL" dirty="0"/>
              <a:t>T</a:t>
            </a:r>
            <a:r>
              <a:rPr lang="nl-NL" dirty="0"/>
              <a:t>W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N</a:t>
            </a:r>
            <a:r>
              <a:rPr lang="en-NL" dirty="0"/>
              <a:t>g</a:t>
            </a:r>
            <a:r>
              <a:rPr lang="nl-NL" dirty="0"/>
              <a:t>r</a:t>
            </a:r>
            <a:r>
              <a:rPr lang="en-NL" dirty="0"/>
              <a:t>a</a:t>
            </a:r>
            <a:r>
              <a:rPr lang="nl-NL" dirty="0"/>
              <a:t>m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e </a:t>
            </a:r>
            <a:r>
              <a:rPr lang="nl-NL" dirty="0"/>
              <a:t>d</a:t>
            </a:r>
            <a:r>
              <a:rPr lang="en-NL" dirty="0" err="1"/>
              <a:t>i</a:t>
            </a:r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c</a:t>
            </a:r>
            <a:r>
              <a:rPr lang="en-NL" dirty="0"/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C7B5A-E6A0-4765-BCE1-722B5B8E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33" y="4058046"/>
            <a:ext cx="3186720" cy="245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4250A-482E-4739-A22E-F7C56631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59" y="1662613"/>
            <a:ext cx="2585305" cy="2136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8EA2EC-3F68-4B0C-900C-1B70846E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893" y="1662613"/>
            <a:ext cx="2698439" cy="2136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4F98F-0090-4E3D-AB93-5CCDE0EC547F}"/>
              </a:ext>
            </a:extLst>
          </p:cNvPr>
          <p:cNvSpPr txBox="1"/>
          <p:nvPr/>
        </p:nvSpPr>
        <p:spPr>
          <a:xfrm>
            <a:off x="1473640" y="2199006"/>
            <a:ext cx="2068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</a:t>
            </a:r>
            <a:r>
              <a:rPr lang="en-NL" dirty="0"/>
              <a:t>g</a:t>
            </a:r>
            <a:r>
              <a:rPr lang="nl-NL" dirty="0"/>
              <a:t>r</a:t>
            </a:r>
            <a:r>
              <a:rPr lang="en-NL" dirty="0"/>
              <a:t>a</a:t>
            </a:r>
            <a:r>
              <a:rPr lang="nl-NL" dirty="0"/>
              <a:t>m</a:t>
            </a:r>
            <a:r>
              <a:rPr lang="en-NL" dirty="0"/>
              <a:t>s 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c</a:t>
            </a:r>
            <a:r>
              <a:rPr lang="nl-NL" dirty="0"/>
              <a:t>t</a:t>
            </a:r>
            <a:r>
              <a:rPr lang="en-NL" dirty="0"/>
              <a:t>l</a:t>
            </a:r>
            <a:r>
              <a:rPr lang="nl-NL" dirty="0"/>
              <a:t>y</a:t>
            </a:r>
            <a:endParaRPr lang="en-NL" dirty="0"/>
          </a:p>
          <a:p>
            <a:r>
              <a:rPr lang="en-NL" dirty="0"/>
              <a:t>capture randomized</a:t>
            </a:r>
          </a:p>
          <a:p>
            <a:r>
              <a:rPr lang="en-NL" dirty="0"/>
              <a:t>and structured</a:t>
            </a:r>
          </a:p>
          <a:p>
            <a:r>
              <a:rPr lang="en-NL" dirty="0" err="1"/>
              <a:t>portscans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940A9-B1A9-4392-9965-ACDFA1B3A352}"/>
              </a:ext>
            </a:extLst>
          </p:cNvPr>
          <p:cNvSpPr txBox="1"/>
          <p:nvPr/>
        </p:nvSpPr>
        <p:spPr>
          <a:xfrm>
            <a:off x="5420203" y="4751363"/>
            <a:ext cx="3252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</a:t>
            </a:r>
            <a:r>
              <a:rPr lang="en-NL" dirty="0"/>
              <a:t>T</a:t>
            </a:r>
            <a:r>
              <a:rPr lang="nl-NL" dirty="0"/>
              <a:t>W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d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b</a:t>
            </a:r>
            <a:r>
              <a:rPr lang="en-NL" dirty="0"/>
              <a:t>e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v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r</a:t>
            </a:r>
            <a:r>
              <a:rPr lang="nl-NL" dirty="0"/>
              <a:t>a</a:t>
            </a:r>
            <a:r>
              <a:rPr lang="en-NL" dirty="0"/>
              <a:t>l 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 err="1"/>
              <a:t>i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e</a:t>
            </a:r>
            <a:r>
              <a:rPr lang="en-NL" dirty="0"/>
              <a:t>s</a:t>
            </a:r>
          </a:p>
          <a:p>
            <a:r>
              <a:rPr lang="nl-NL" dirty="0"/>
              <a:t>B</a:t>
            </a:r>
            <a:r>
              <a:rPr lang="en-NL" dirty="0" err="1"/>
              <a:t>etween</a:t>
            </a:r>
            <a:r>
              <a:rPr lang="en-NL" dirty="0"/>
              <a:t> Zeus and </a:t>
            </a:r>
            <a:r>
              <a:rPr lang="en-NL" dirty="0" err="1"/>
              <a:t>Blackmoon</a:t>
            </a:r>
            <a:endParaRPr lang="en-NL" dirty="0"/>
          </a:p>
          <a:p>
            <a:r>
              <a:rPr lang="en-NL" dirty="0"/>
              <a:t>botnets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28526-D298-4018-BCF8-CA068F05B3FA}"/>
              </a:ext>
            </a:extLst>
          </p:cNvPr>
          <p:cNvSpPr txBox="1"/>
          <p:nvPr/>
        </p:nvSpPr>
        <p:spPr>
          <a:xfrm>
            <a:off x="7297615" y="6512169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</a:t>
            </a:r>
            <a:r>
              <a:rPr lang="en-NL" dirty="0"/>
              <a:t>. 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m </a:t>
            </a:r>
            <a:r>
              <a:rPr lang="nl-NL" dirty="0"/>
              <a:t>e</a:t>
            </a:r>
            <a:r>
              <a:rPr lang="en-NL" dirty="0"/>
              <a:t>t </a:t>
            </a:r>
            <a:r>
              <a:rPr lang="nl-NL" dirty="0"/>
              <a:t>a</a:t>
            </a:r>
            <a:r>
              <a:rPr lang="en-NL" dirty="0"/>
              <a:t>l.</a:t>
            </a:r>
          </a:p>
        </p:txBody>
      </p:sp>
    </p:spTree>
    <p:extLst>
      <p:ext uri="{BB962C8B-B14F-4D97-AF65-F5344CB8AC3E}">
        <p14:creationId xmlns:p14="http://schemas.microsoft.com/office/powerpoint/2010/main" val="2345889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0C83-79C9-4B9D-8DD2-17E3FF25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193" y="6988"/>
            <a:ext cx="7037657" cy="1063242"/>
          </a:xfrm>
        </p:spPr>
        <p:txBody>
          <a:bodyPr/>
          <a:lstStyle/>
          <a:p>
            <a:r>
              <a:rPr lang="nl-NL" dirty="0"/>
              <a:t>C</a:t>
            </a:r>
            <a:r>
              <a:rPr lang="en-NL" dirty="0"/>
              <a:t>l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g 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w</a:t>
            </a:r>
            <a:r>
              <a:rPr lang="nl-NL" dirty="0"/>
              <a:t>a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r>
              <a:rPr lang="en-NL" dirty="0"/>
              <a:t> </a:t>
            </a:r>
            <a:r>
              <a:rPr lang="nl-NL" dirty="0"/>
              <a:t>D</a:t>
            </a:r>
            <a:r>
              <a:rPr lang="en-NL" dirty="0"/>
              <a:t>T</a:t>
            </a:r>
            <a:r>
              <a:rPr lang="nl-NL" dirty="0"/>
              <a:t>W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N</a:t>
            </a:r>
            <a:r>
              <a:rPr lang="en-NL" dirty="0"/>
              <a:t>g</a:t>
            </a:r>
            <a:r>
              <a:rPr lang="nl-NL" dirty="0"/>
              <a:t>r</a:t>
            </a:r>
            <a:r>
              <a:rPr lang="en-NL" dirty="0"/>
              <a:t>a</a:t>
            </a:r>
            <a:r>
              <a:rPr lang="nl-NL" dirty="0"/>
              <a:t>m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e </a:t>
            </a:r>
            <a:r>
              <a:rPr lang="nl-NL" dirty="0"/>
              <a:t>d</a:t>
            </a:r>
            <a:r>
              <a:rPr lang="en-NL" dirty="0" err="1"/>
              <a:t>i</a:t>
            </a:r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c</a:t>
            </a:r>
            <a:r>
              <a:rPr lang="en-NL" dirty="0"/>
              <a:t>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6FACC-0260-4F95-B2B2-C669EADE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902248"/>
            <a:ext cx="4365886" cy="595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3F262-7BD1-4FA9-98D6-7278C7FE3F28}"/>
              </a:ext>
            </a:extLst>
          </p:cNvPr>
          <p:cNvSpPr txBox="1"/>
          <p:nvPr/>
        </p:nvSpPr>
        <p:spPr>
          <a:xfrm>
            <a:off x="1579899" y="3418459"/>
            <a:ext cx="2534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</a:t>
            </a:r>
            <a:r>
              <a:rPr lang="en-NL" dirty="0"/>
              <a:t>l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s 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w</a:t>
            </a:r>
            <a:r>
              <a:rPr lang="nl-NL" dirty="0"/>
              <a:t>a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t</a:t>
            </a:r>
            <a:r>
              <a:rPr lang="en-NL" dirty="0"/>
              <a:t>o </a:t>
            </a:r>
          </a:p>
          <a:p>
            <a:r>
              <a:rPr lang="en-NL" dirty="0" err="1"/>
              <a:t>behavioral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/>
              <a:t>a</a:t>
            </a:r>
            <a:r>
              <a:rPr lang="nl-NL" dirty="0"/>
              <a:t>m</a:t>
            </a:r>
            <a:r>
              <a:rPr lang="en-NL" dirty="0" err="1"/>
              <a:t>i</a:t>
            </a:r>
            <a:r>
              <a:rPr lang="nl-NL" dirty="0"/>
              <a:t>l</a:t>
            </a:r>
            <a:r>
              <a:rPr lang="en-NL" dirty="0" err="1"/>
              <a:t>i</a:t>
            </a:r>
            <a:r>
              <a:rPr lang="nl-NL" dirty="0"/>
              <a:t>e</a:t>
            </a:r>
            <a:r>
              <a:rPr lang="en-NL" dirty="0"/>
              <a:t>s</a:t>
            </a:r>
          </a:p>
          <a:p>
            <a:r>
              <a:rPr lang="en-NL" dirty="0"/>
              <a:t>completely unsupervised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19C79-D3EC-4ACF-A029-03712FF0C0EF}"/>
              </a:ext>
            </a:extLst>
          </p:cNvPr>
          <p:cNvSpPr txBox="1"/>
          <p:nvPr/>
        </p:nvSpPr>
        <p:spPr>
          <a:xfrm>
            <a:off x="7297615" y="6512169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</a:t>
            </a:r>
            <a:r>
              <a:rPr lang="en-NL" dirty="0"/>
              <a:t>. 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m </a:t>
            </a:r>
            <a:r>
              <a:rPr lang="nl-NL" dirty="0"/>
              <a:t>e</a:t>
            </a:r>
            <a:r>
              <a:rPr lang="en-NL" dirty="0"/>
              <a:t>t </a:t>
            </a:r>
            <a:r>
              <a:rPr lang="nl-NL" dirty="0"/>
              <a:t>a</a:t>
            </a:r>
            <a:r>
              <a:rPr lang="en-NL" dirty="0"/>
              <a:t>l.</a:t>
            </a:r>
          </a:p>
        </p:txBody>
      </p:sp>
    </p:spTree>
    <p:extLst>
      <p:ext uri="{BB962C8B-B14F-4D97-AF65-F5344CB8AC3E}">
        <p14:creationId xmlns:p14="http://schemas.microsoft.com/office/powerpoint/2010/main" val="224225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31C9-E795-2E4D-B6D1-3FE83C75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2457-0A3D-1B44-9003-6409B026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slides showed several key sequential modeling methods</a:t>
            </a:r>
          </a:p>
          <a:p>
            <a:endParaRPr lang="en-NL" dirty="0"/>
          </a:p>
          <a:p>
            <a:r>
              <a:rPr lang="en-NL" dirty="0"/>
              <a:t>But there are many more, e.g.:</a:t>
            </a:r>
          </a:p>
          <a:p>
            <a:pPr lvl="1"/>
            <a:r>
              <a:rPr lang="en-NL" dirty="0"/>
              <a:t>PCA/Autoencoder also commonly used over sliding windows for anomaly detection</a:t>
            </a:r>
          </a:p>
          <a:p>
            <a:pPr lvl="1"/>
            <a:endParaRPr lang="en-NL" dirty="0"/>
          </a:p>
          <a:p>
            <a:pPr lvl="1"/>
            <a:r>
              <a:rPr lang="en-NL" dirty="0"/>
              <a:t>Word2Vec maps discrete sequences back to numerical data, very commonly used in natural language processing</a:t>
            </a:r>
          </a:p>
          <a:p>
            <a:pPr lvl="1"/>
            <a:endParaRPr lang="en-NL" dirty="0"/>
          </a:p>
          <a:p>
            <a:pPr lvl="1"/>
            <a:r>
              <a:rPr lang="en-NL" dirty="0"/>
              <a:t>Gaussian Processes are a common Bayesian method for time series (do not fit a model, but a distribution over models and sample from that distribution, marginalize and condition on data)</a:t>
            </a:r>
          </a:p>
          <a:p>
            <a:pPr lvl="1"/>
            <a:endParaRPr lang="en-NL" dirty="0"/>
          </a:p>
          <a:p>
            <a:pPr lvl="1"/>
            <a:r>
              <a:rPr lang="en-NL" dirty="0"/>
              <a:t>Hidden Markov models, State Machines, LTSM networks, will be discussed in software data lecture.</a:t>
            </a:r>
          </a:p>
        </p:txBody>
      </p:sp>
    </p:spTree>
    <p:extLst>
      <p:ext uri="{BB962C8B-B14F-4D97-AF65-F5344CB8AC3E}">
        <p14:creationId xmlns:p14="http://schemas.microsoft.com/office/powerpoint/2010/main" val="26135164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06884"/>
              </p:ext>
            </p:extLst>
          </p:nvPr>
        </p:nvGraphicFramePr>
        <p:xfrm>
          <a:off x="1635423" y="1121782"/>
          <a:ext cx="7404848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– 21</a:t>
                      </a:r>
                      <a:r>
                        <a:rPr lang="en-US" baseline="0" dirty="0"/>
                        <a:t> April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 &amp; Fraud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Fraud data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up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– 28 April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Imbalanced</a:t>
                      </a:r>
                      <a:r>
                        <a:rPr lang="en-US" baseline="0" dirty="0"/>
                        <a:t> Data &amp; Privacy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May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Liberation Day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3 – 12 May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b="0" dirty="0"/>
                        <a:t>Anomaly Detection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Anomaly data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Fraud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4 – 19</a:t>
                      </a:r>
                      <a:r>
                        <a:rPr lang="en-US" b="0" baseline="0" dirty="0"/>
                        <a:t> May</a:t>
                      </a:r>
                      <a:endParaRPr lang="en-US" b="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Sequential Data Mining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– 26 May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Stream Mining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Network traffic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Anomaly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– 2 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– 9 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Adversarial Machine Learning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Malware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1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 June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484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557D7D-0646-6F4A-9A23-DE8EFBB8192D}"/>
              </a:ext>
            </a:extLst>
          </p:cNvPr>
          <p:cNvSpPr txBox="1"/>
          <p:nvPr/>
        </p:nvSpPr>
        <p:spPr>
          <a:xfrm>
            <a:off x="2032856" y="5534906"/>
            <a:ext cx="6610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NL" i="1" dirty="0"/>
          </a:p>
          <a:p>
            <a:pPr algn="ctr"/>
            <a:r>
              <a:rPr lang="nl-NL" i="1" dirty="0"/>
              <a:t>S</a:t>
            </a:r>
            <a:r>
              <a:rPr lang="en-NL" i="1" dirty="0"/>
              <a:t>o </a:t>
            </a:r>
            <a:r>
              <a:rPr lang="nl-NL" i="1" dirty="0"/>
              <a:t>f</a:t>
            </a:r>
            <a:r>
              <a:rPr lang="en-NL" i="1" dirty="0"/>
              <a:t>a</a:t>
            </a:r>
            <a:r>
              <a:rPr lang="nl-NL" i="1" dirty="0"/>
              <a:t>r</a:t>
            </a:r>
            <a:r>
              <a:rPr lang="en-NL" i="1" dirty="0"/>
              <a:t>, </a:t>
            </a:r>
            <a:r>
              <a:rPr lang="en-NL" i="1" dirty="0">
                <a:solidFill>
                  <a:srgbClr val="92D050"/>
                </a:solidFill>
              </a:rPr>
              <a:t>a</a:t>
            </a:r>
            <a:r>
              <a:rPr lang="nl-NL" i="1" dirty="0">
                <a:solidFill>
                  <a:srgbClr val="92D050"/>
                </a:solidFill>
              </a:rPr>
              <a:t>p</a:t>
            </a:r>
            <a:r>
              <a:rPr lang="en-NL" i="1" dirty="0">
                <a:solidFill>
                  <a:srgbClr val="92D050"/>
                </a:solidFill>
              </a:rPr>
              <a:t>p</a:t>
            </a:r>
            <a:r>
              <a:rPr lang="nl-NL" i="1" dirty="0">
                <a:solidFill>
                  <a:srgbClr val="92D050"/>
                </a:solidFill>
              </a:rPr>
              <a:t>l</a:t>
            </a:r>
            <a:r>
              <a:rPr lang="en-NL" i="1" dirty="0" err="1">
                <a:solidFill>
                  <a:srgbClr val="92D050"/>
                </a:solidFill>
              </a:rPr>
              <a:t>i</a:t>
            </a:r>
            <a:r>
              <a:rPr lang="nl-NL" i="1" dirty="0">
                <a:solidFill>
                  <a:srgbClr val="92D050"/>
                </a:solidFill>
              </a:rPr>
              <a:t>e</a:t>
            </a:r>
            <a:r>
              <a:rPr lang="en-NL" i="1" dirty="0">
                <a:solidFill>
                  <a:srgbClr val="92D050"/>
                </a:solidFill>
              </a:rPr>
              <a:t>d </a:t>
            </a:r>
            <a:r>
              <a:rPr lang="nl-NL" i="1" dirty="0">
                <a:solidFill>
                  <a:srgbClr val="92D050"/>
                </a:solidFill>
              </a:rPr>
              <a:t>s</a:t>
            </a:r>
            <a:r>
              <a:rPr lang="en-NL" i="1" dirty="0">
                <a:solidFill>
                  <a:srgbClr val="92D050"/>
                </a:solidFill>
              </a:rPr>
              <a:t>t</a:t>
            </a:r>
            <a:r>
              <a:rPr lang="nl-NL" i="1" dirty="0">
                <a:solidFill>
                  <a:srgbClr val="92D050"/>
                </a:solidFill>
              </a:rPr>
              <a:t>a</a:t>
            </a:r>
            <a:r>
              <a:rPr lang="en-NL" i="1" dirty="0">
                <a:solidFill>
                  <a:srgbClr val="92D050"/>
                </a:solidFill>
              </a:rPr>
              <a:t>n</a:t>
            </a:r>
            <a:r>
              <a:rPr lang="nl-NL" i="1" dirty="0">
                <a:solidFill>
                  <a:srgbClr val="92D050"/>
                </a:solidFill>
              </a:rPr>
              <a:t>d</a:t>
            </a:r>
            <a:r>
              <a:rPr lang="en-NL" i="1" dirty="0">
                <a:solidFill>
                  <a:srgbClr val="92D050"/>
                </a:solidFill>
              </a:rPr>
              <a:t>a</a:t>
            </a:r>
            <a:r>
              <a:rPr lang="nl-NL" i="1" dirty="0">
                <a:solidFill>
                  <a:srgbClr val="92D050"/>
                </a:solidFill>
              </a:rPr>
              <a:t>r</a:t>
            </a:r>
            <a:r>
              <a:rPr lang="en-NL" i="1" dirty="0">
                <a:solidFill>
                  <a:srgbClr val="92D050"/>
                </a:solidFill>
              </a:rPr>
              <a:t>d </a:t>
            </a:r>
            <a:r>
              <a:rPr lang="nl-NL" i="1" dirty="0">
                <a:solidFill>
                  <a:srgbClr val="92D050"/>
                </a:solidFill>
              </a:rPr>
              <a:t>d</a:t>
            </a:r>
            <a:r>
              <a:rPr lang="en-NL" i="1" dirty="0">
                <a:solidFill>
                  <a:srgbClr val="92D050"/>
                </a:solidFill>
              </a:rPr>
              <a:t>a</a:t>
            </a:r>
            <a:r>
              <a:rPr lang="nl-NL" i="1" dirty="0">
                <a:solidFill>
                  <a:srgbClr val="92D050"/>
                </a:solidFill>
              </a:rPr>
              <a:t>t</a:t>
            </a:r>
            <a:r>
              <a:rPr lang="en-NL" i="1" dirty="0">
                <a:solidFill>
                  <a:srgbClr val="92D050"/>
                </a:solidFill>
              </a:rPr>
              <a:t>a </a:t>
            </a:r>
            <a:r>
              <a:rPr lang="nl-NL" i="1" dirty="0">
                <a:solidFill>
                  <a:srgbClr val="92D050"/>
                </a:solidFill>
              </a:rPr>
              <a:t>m</a:t>
            </a:r>
            <a:r>
              <a:rPr lang="en-NL" i="1" dirty="0" err="1">
                <a:solidFill>
                  <a:srgbClr val="92D050"/>
                </a:solidFill>
              </a:rPr>
              <a:t>i</a:t>
            </a:r>
            <a:r>
              <a:rPr lang="nl-NL" i="1" dirty="0">
                <a:solidFill>
                  <a:srgbClr val="92D050"/>
                </a:solidFill>
              </a:rPr>
              <a:t>n</a:t>
            </a:r>
            <a:r>
              <a:rPr lang="en-NL" i="1" dirty="0" err="1">
                <a:solidFill>
                  <a:srgbClr val="92D050"/>
                </a:solidFill>
              </a:rPr>
              <a:t>i</a:t>
            </a:r>
            <a:r>
              <a:rPr lang="nl-NL" i="1" dirty="0">
                <a:solidFill>
                  <a:srgbClr val="92D050"/>
                </a:solidFill>
              </a:rPr>
              <a:t>n</a:t>
            </a:r>
            <a:r>
              <a:rPr lang="en-NL" i="1" dirty="0">
                <a:solidFill>
                  <a:srgbClr val="92D050"/>
                </a:solidFill>
              </a:rPr>
              <a:t>g &amp; machine learning techniques</a:t>
            </a:r>
          </a:p>
          <a:p>
            <a:pPr algn="ctr"/>
            <a:r>
              <a:rPr lang="en-NL" i="1" dirty="0"/>
              <a:t>From next week, </a:t>
            </a:r>
            <a:r>
              <a:rPr lang="nl-NL" i="1" dirty="0"/>
              <a:t>t</a:t>
            </a:r>
            <a:r>
              <a:rPr lang="en-NL" i="1" dirty="0"/>
              <a:t>h</a:t>
            </a:r>
            <a:r>
              <a:rPr lang="nl-NL" i="1" dirty="0"/>
              <a:t>e</a:t>
            </a:r>
            <a:r>
              <a:rPr lang="en-NL" i="1" dirty="0"/>
              <a:t> </a:t>
            </a:r>
            <a:r>
              <a:rPr lang="nl-NL" i="1" dirty="0"/>
              <a:t>m</a:t>
            </a:r>
            <a:r>
              <a:rPr lang="en-NL" i="1" dirty="0"/>
              <a:t>e</a:t>
            </a:r>
            <a:r>
              <a:rPr lang="nl-NL" i="1" dirty="0"/>
              <a:t>n</a:t>
            </a:r>
            <a:r>
              <a:rPr lang="en-NL" i="1" dirty="0"/>
              <a:t>u </a:t>
            </a:r>
            <a:r>
              <a:rPr lang="nl-NL" i="1" dirty="0"/>
              <a:t>c</a:t>
            </a:r>
            <a:r>
              <a:rPr lang="en-NL" i="1" dirty="0"/>
              <a:t>o</a:t>
            </a:r>
            <a:r>
              <a:rPr lang="nl-NL" i="1" dirty="0"/>
              <a:t>n</a:t>
            </a:r>
            <a:r>
              <a:rPr lang="en-NL" i="1" dirty="0"/>
              <a:t>t</a:t>
            </a:r>
            <a:r>
              <a:rPr lang="nl-NL" i="1" dirty="0"/>
              <a:t>a</a:t>
            </a:r>
            <a:r>
              <a:rPr lang="en-NL" i="1" dirty="0" err="1"/>
              <a:t>i</a:t>
            </a:r>
            <a:r>
              <a:rPr lang="nl-NL" i="1" dirty="0"/>
              <a:t>n</a:t>
            </a:r>
            <a:r>
              <a:rPr lang="en-NL" i="1" dirty="0"/>
              <a:t>s more </a:t>
            </a:r>
            <a:r>
              <a:rPr lang="en-NL" i="1" dirty="0">
                <a:solidFill>
                  <a:srgbClr val="00B0F0"/>
                </a:solidFill>
              </a:rPr>
              <a:t>specialized algorithms</a:t>
            </a:r>
            <a:endParaRPr lang="en-GB" i="1" dirty="0">
              <a:solidFill>
                <a:srgbClr val="00B0F0"/>
              </a:solidFill>
            </a:endParaRPr>
          </a:p>
          <a:p>
            <a:pPr algn="ctr"/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3916688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图片 3" descr="frequency do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88" y="2463800"/>
            <a:ext cx="7267812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文本框 2"/>
          <p:cNvSpPr txBox="1">
            <a:spLocks noChangeArrowheads="1"/>
          </p:cNvSpPr>
          <p:nvPr/>
        </p:nvSpPr>
        <p:spPr bwMode="auto">
          <a:xfrm>
            <a:off x="952500" y="5359400"/>
            <a:ext cx="8178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kumimoji="1" lang="en-US" altLang="zh-CN" sz="2200" b="1" i="1" dirty="0"/>
              <a:t>Frequency analysis:</a:t>
            </a:r>
            <a:r>
              <a:rPr kumimoji="1" lang="en-US" altLang="zh-CN" sz="2200" dirty="0"/>
              <a:t> A completely different perspective on time series data</a:t>
            </a:r>
            <a:endParaRPr kumimoji="1" lang="zh-CN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altLang="zh-CN" dirty="0"/>
              <a:t>De-noising of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altLang="zh-CN" dirty="0"/>
              <a:t>Signals are inevitably polluted by noise due to some uncontrollable events, which causing bad influence on time series modeling and prediction.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840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urier_transform_time_and_frequency_domains_(small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660400"/>
            <a:ext cx="6604000" cy="528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9414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5"/>
          <p:cNvSpPr>
            <a:spLocks noChangeArrowheads="1"/>
          </p:cNvSpPr>
          <p:nvPr/>
        </p:nvSpPr>
        <p:spPr bwMode="auto">
          <a:xfrm>
            <a:off x="520700" y="354013"/>
            <a:ext cx="8293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800" dirty="0"/>
          </a:p>
        </p:txBody>
      </p:sp>
      <p:pic>
        <p:nvPicPr>
          <p:cNvPr id="2048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913333"/>
            <a:ext cx="6899275" cy="517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altLang="zh-CN" dirty="0"/>
              <a:t>Example: noisy sine signal</a:t>
            </a:r>
            <a:br>
              <a:rPr lang="zh-CN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229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文本框 1"/>
          <p:cNvSpPr txBox="1">
            <a:spLocks noChangeArrowheads="1"/>
          </p:cNvSpPr>
          <p:nvPr/>
        </p:nvSpPr>
        <p:spPr bwMode="auto">
          <a:xfrm>
            <a:off x="660400" y="1320800"/>
            <a:ext cx="767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kumimoji="1" lang="en-US" altLang="zh-CN" sz="2000" b="1" i="1" dirty="0"/>
              <a:t>Step1: </a:t>
            </a:r>
            <a:r>
              <a:rPr kumimoji="1" lang="en-US" altLang="zh-CN" sz="2000" dirty="0"/>
              <a:t>frequency analysis of the signal with Fourier transform (from </a:t>
            </a:r>
            <a:r>
              <a:rPr kumimoji="1" lang="en-US" altLang="zh-CN" sz="2000" b="1" dirty="0"/>
              <a:t>time domain</a:t>
            </a:r>
            <a:r>
              <a:rPr kumimoji="1" lang="en-US" altLang="zh-CN" sz="2000" dirty="0"/>
              <a:t> to </a:t>
            </a:r>
            <a:r>
              <a:rPr kumimoji="1" lang="en-US" altLang="zh-CN" sz="2000" b="1" dirty="0"/>
              <a:t>frequency domain</a:t>
            </a:r>
            <a:r>
              <a:rPr kumimoji="1" lang="en-US" altLang="zh-CN" sz="2000" dirty="0"/>
              <a:t>)</a:t>
            </a:r>
            <a:endParaRPr kumimoji="1" lang="zh-CN" altLang="en-US" sz="2000" dirty="0"/>
          </a:p>
        </p:txBody>
      </p:sp>
      <p:sp>
        <p:nvSpPr>
          <p:cNvPr id="21508" name="文本框 3"/>
          <p:cNvSpPr txBox="1">
            <a:spLocks noChangeArrowheads="1"/>
          </p:cNvSpPr>
          <p:nvPr/>
        </p:nvSpPr>
        <p:spPr bwMode="auto">
          <a:xfrm>
            <a:off x="2800350" y="5472113"/>
            <a:ext cx="34290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spectrum of signal</a:t>
            </a:r>
            <a:endParaRPr kumimoji="1" lang="zh-CN" altLang="en-US" sz="1800"/>
          </a:p>
        </p:txBody>
      </p:sp>
      <p:pic>
        <p:nvPicPr>
          <p:cNvPr id="215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2284413"/>
            <a:ext cx="4106863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284413"/>
            <a:ext cx="40957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Removing the noise</a:t>
            </a:r>
          </a:p>
        </p:txBody>
      </p:sp>
    </p:spTree>
    <p:extLst>
      <p:ext uri="{BB962C8B-B14F-4D97-AF65-F5344CB8AC3E}">
        <p14:creationId xmlns:p14="http://schemas.microsoft.com/office/powerpoint/2010/main" val="28326540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文本框 1"/>
          <p:cNvSpPr txBox="1">
            <a:spLocks noChangeArrowheads="1"/>
          </p:cNvSpPr>
          <p:nvPr/>
        </p:nvSpPr>
        <p:spPr bwMode="auto">
          <a:xfrm>
            <a:off x="660400" y="1320800"/>
            <a:ext cx="805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kumimoji="1" lang="en-US" altLang="zh-CN" sz="2000" b="1" i="1" dirty="0"/>
              <a:t>Step2: </a:t>
            </a:r>
            <a:r>
              <a:rPr kumimoji="1" lang="en-US" altLang="zh-CN" sz="2000" dirty="0"/>
              <a:t>select the frequency area of useful signal and that of noise </a:t>
            </a:r>
          </a:p>
          <a:p>
            <a:pPr algn="l" eaLnBrk="1" hangingPunct="1"/>
            <a:r>
              <a:rPr kumimoji="1" lang="en-US" altLang="zh-CN" sz="2000" dirty="0"/>
              <a:t>(in </a:t>
            </a:r>
            <a:r>
              <a:rPr kumimoji="1" lang="en-US" altLang="zh-CN" sz="2000" b="1" dirty="0"/>
              <a:t>frequency domain</a:t>
            </a:r>
            <a:r>
              <a:rPr kumimoji="1" lang="en-US" altLang="zh-CN" sz="2000" dirty="0"/>
              <a:t>)</a:t>
            </a:r>
            <a:endParaRPr kumimoji="1" lang="zh-CN" altLang="en-US" sz="2000" dirty="0"/>
          </a:p>
        </p:txBody>
      </p:sp>
      <p:sp>
        <p:nvSpPr>
          <p:cNvPr id="22532" name="文本框 5"/>
          <p:cNvSpPr txBox="1">
            <a:spLocks noChangeArrowheads="1"/>
          </p:cNvSpPr>
          <p:nvPr/>
        </p:nvSpPr>
        <p:spPr bwMode="auto">
          <a:xfrm>
            <a:off x="3262313" y="5657850"/>
            <a:ext cx="1943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600"/>
              <a:t>useful signal</a:t>
            </a:r>
            <a:endParaRPr kumimoji="1" lang="zh-CN" altLang="en-US" sz="1600"/>
          </a:p>
        </p:txBody>
      </p:sp>
      <p:sp>
        <p:nvSpPr>
          <p:cNvPr id="22533" name="文本框 8"/>
          <p:cNvSpPr txBox="1">
            <a:spLocks noChangeArrowheads="1"/>
          </p:cNvSpPr>
          <p:nvPr/>
        </p:nvSpPr>
        <p:spPr bwMode="auto">
          <a:xfrm>
            <a:off x="2532063" y="5133975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noise</a:t>
            </a:r>
            <a:endParaRPr kumimoji="1" lang="zh-CN" altLang="en-US" sz="1800"/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33613"/>
            <a:ext cx="3317875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左大括号 4"/>
          <p:cNvSpPr>
            <a:spLocks/>
          </p:cNvSpPr>
          <p:nvPr/>
        </p:nvSpPr>
        <p:spPr bwMode="auto">
          <a:xfrm rot="-5400000">
            <a:off x="3196431" y="4333082"/>
            <a:ext cx="2093913" cy="35560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22536" name="左大括号 7"/>
          <p:cNvSpPr>
            <a:spLocks/>
          </p:cNvSpPr>
          <p:nvPr/>
        </p:nvSpPr>
        <p:spPr bwMode="auto">
          <a:xfrm rot="-5400000">
            <a:off x="2767807" y="3694906"/>
            <a:ext cx="1511300" cy="108426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22537" name="左大括号 7"/>
          <p:cNvSpPr>
            <a:spLocks/>
          </p:cNvSpPr>
          <p:nvPr/>
        </p:nvSpPr>
        <p:spPr bwMode="auto">
          <a:xfrm rot="-5400000">
            <a:off x="4215607" y="3694906"/>
            <a:ext cx="1511300" cy="108426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22538" name="文本框 8"/>
          <p:cNvSpPr txBox="1">
            <a:spLocks noChangeArrowheads="1"/>
          </p:cNvSpPr>
          <p:nvPr/>
        </p:nvSpPr>
        <p:spPr bwMode="auto">
          <a:xfrm>
            <a:off x="4002088" y="5130800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noise</a:t>
            </a:r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Removing the noise</a:t>
            </a:r>
          </a:p>
        </p:txBody>
      </p:sp>
    </p:spTree>
    <p:extLst>
      <p:ext uri="{BB962C8B-B14F-4D97-AF65-F5344CB8AC3E}">
        <p14:creationId xmlns:p14="http://schemas.microsoft.com/office/powerpoint/2010/main" val="31795067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文本框 1"/>
          <p:cNvSpPr txBox="1">
            <a:spLocks noChangeArrowheads="1"/>
          </p:cNvSpPr>
          <p:nvPr/>
        </p:nvSpPr>
        <p:spPr bwMode="auto">
          <a:xfrm>
            <a:off x="673100" y="1333500"/>
            <a:ext cx="805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kumimoji="1" lang="en-US" altLang="zh-CN" sz="2000" b="1" i="1" dirty="0"/>
              <a:t>Step3: </a:t>
            </a:r>
            <a:r>
              <a:rPr kumimoji="1" lang="en-US" altLang="zh-CN" sz="2000" dirty="0"/>
              <a:t>reduce the magnitude of noise (in </a:t>
            </a:r>
            <a:r>
              <a:rPr kumimoji="1" lang="en-US" altLang="zh-CN" sz="2000" b="1" dirty="0"/>
              <a:t>frequency domain</a:t>
            </a:r>
            <a:r>
              <a:rPr kumimoji="1" lang="en-US" altLang="zh-CN" sz="2000" dirty="0"/>
              <a:t>)</a:t>
            </a:r>
            <a:endParaRPr kumimoji="1" lang="zh-CN" altLang="en-US" sz="2000" dirty="0"/>
          </a:p>
        </p:txBody>
      </p:sp>
      <p:sp>
        <p:nvSpPr>
          <p:cNvPr id="23556" name="文本框 8"/>
          <p:cNvSpPr txBox="1">
            <a:spLocks noChangeArrowheads="1"/>
          </p:cNvSpPr>
          <p:nvPr/>
        </p:nvSpPr>
        <p:spPr bwMode="auto">
          <a:xfrm>
            <a:off x="2441575" y="5426075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noise</a:t>
            </a:r>
            <a:endParaRPr kumimoji="1" lang="zh-CN" altLang="en-US" sz="1800"/>
          </a:p>
        </p:txBody>
      </p:sp>
      <p:pic>
        <p:nvPicPr>
          <p:cNvPr id="2355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046288"/>
            <a:ext cx="3817937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左大括号 7"/>
          <p:cNvSpPr>
            <a:spLocks/>
          </p:cNvSpPr>
          <p:nvPr/>
        </p:nvSpPr>
        <p:spPr bwMode="auto">
          <a:xfrm rot="-5400000">
            <a:off x="2433637" y="3770313"/>
            <a:ext cx="1958975" cy="13271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23559" name="左大括号 7"/>
          <p:cNvSpPr>
            <a:spLocks/>
          </p:cNvSpPr>
          <p:nvPr/>
        </p:nvSpPr>
        <p:spPr bwMode="auto">
          <a:xfrm rot="-5400000">
            <a:off x="4068762" y="3783013"/>
            <a:ext cx="1958975" cy="13271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23560" name="文本框 8"/>
          <p:cNvSpPr txBox="1">
            <a:spLocks noChangeArrowheads="1"/>
          </p:cNvSpPr>
          <p:nvPr/>
        </p:nvSpPr>
        <p:spPr bwMode="auto">
          <a:xfrm>
            <a:off x="4071938" y="5410200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noise</a:t>
            </a:r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Removing the noise</a:t>
            </a:r>
          </a:p>
        </p:txBody>
      </p:sp>
    </p:spTree>
    <p:extLst>
      <p:ext uri="{BB962C8B-B14F-4D97-AF65-F5344CB8AC3E}">
        <p14:creationId xmlns:p14="http://schemas.microsoft.com/office/powerpoint/2010/main" val="141201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slicing - overall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973148"/>
              </p:ext>
            </p:extLst>
          </p:nvPr>
        </p:nvGraphicFramePr>
        <p:xfrm>
          <a:off x="1635125" y="1657350"/>
          <a:ext cx="7037660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5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5424" y="1195685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 first/last occurrences of rows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2222500" y="5500688"/>
            <a:ext cx="3784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kumimoji="1" lang="en-US" altLang="zh-CN" sz="1800"/>
              <a:t>de-noised signal</a:t>
            </a:r>
            <a:endParaRPr kumimoji="1" lang="zh-CN" altLang="en-US" sz="180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920875"/>
            <a:ext cx="4770438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文本框 1"/>
          <p:cNvSpPr txBox="1">
            <a:spLocks noChangeArrowheads="1"/>
          </p:cNvSpPr>
          <p:nvPr/>
        </p:nvSpPr>
        <p:spPr bwMode="auto">
          <a:xfrm>
            <a:off x="673100" y="1333500"/>
            <a:ext cx="805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kumimoji="1" lang="en-US" altLang="zh-CN" sz="2000" b="1" i="1" dirty="0"/>
              <a:t>Step4: </a:t>
            </a:r>
            <a:r>
              <a:rPr kumimoji="1" lang="en-US" altLang="zh-CN" sz="2000" dirty="0"/>
              <a:t>reverse the spectrum with inverse-Fourier transform (from </a:t>
            </a:r>
            <a:r>
              <a:rPr kumimoji="1" lang="en-US" altLang="zh-CN" sz="2000" b="1" dirty="0"/>
              <a:t>frequency domain </a:t>
            </a:r>
            <a:r>
              <a:rPr kumimoji="1" lang="en-US" altLang="zh-CN" sz="2000" dirty="0"/>
              <a:t>to </a:t>
            </a:r>
            <a:r>
              <a:rPr kumimoji="1" lang="en-US" altLang="zh-CN" sz="2000" b="1" dirty="0"/>
              <a:t>time domain</a:t>
            </a:r>
            <a:r>
              <a:rPr kumimoji="1" lang="en-US" altLang="zh-CN" sz="2000" dirty="0"/>
              <a:t>) </a:t>
            </a:r>
            <a:endParaRPr kumimoji="1" lang="zh-CN" alt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Removing the noise</a:t>
            </a:r>
          </a:p>
        </p:txBody>
      </p:sp>
    </p:spTree>
    <p:extLst>
      <p:ext uri="{BB962C8B-B14F-4D97-AF65-F5344CB8AC3E}">
        <p14:creationId xmlns:p14="http://schemas.microsoft.com/office/powerpoint/2010/main" val="27221924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900113"/>
            <a:ext cx="6283325" cy="47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altLang="zh-CN" dirty="0"/>
              <a:t>Results</a:t>
            </a:r>
            <a:br>
              <a:rPr lang="zh-CN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015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206500"/>
            <a:ext cx="54737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文本框 6"/>
          <p:cNvSpPr txBox="1">
            <a:spLocks noChangeArrowheads="1"/>
          </p:cNvSpPr>
          <p:nvPr/>
        </p:nvSpPr>
        <p:spPr bwMode="auto">
          <a:xfrm>
            <a:off x="5422900" y="5384800"/>
            <a:ext cx="2628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signal polluted by noise</a:t>
            </a:r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Wind-speed 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3492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689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6" y="1003300"/>
            <a:ext cx="4193744" cy="320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Wind-speed signal</a:t>
            </a:r>
          </a:p>
        </p:txBody>
      </p:sp>
      <p:pic>
        <p:nvPicPr>
          <p:cNvPr id="6" name="图片 2" descr="spectr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49" y="1003300"/>
            <a:ext cx="4250251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0508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6" y="1003300"/>
            <a:ext cx="4193744" cy="320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Wind-speed signal</a:t>
            </a:r>
          </a:p>
        </p:txBody>
      </p:sp>
      <p:pic>
        <p:nvPicPr>
          <p:cNvPr id="6" name="图片 2" descr="spectr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49" y="1003300"/>
            <a:ext cx="4250251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左大括号 4"/>
          <p:cNvSpPr>
            <a:spLocks/>
          </p:cNvSpPr>
          <p:nvPr/>
        </p:nvSpPr>
        <p:spPr bwMode="auto">
          <a:xfrm rot="16200000">
            <a:off x="5384800" y="2933700"/>
            <a:ext cx="1511300" cy="1638300"/>
          </a:xfrm>
          <a:prstGeom prst="leftBrace">
            <a:avLst>
              <a:gd name="adj1" fmla="val 8331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5245100" y="4673600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useful signal</a:t>
            </a:r>
            <a:endParaRPr lang="zh-CN" altLang="en-US" sz="1800"/>
          </a:p>
        </p:txBody>
      </p:sp>
      <p:sp>
        <p:nvSpPr>
          <p:cNvPr id="8" name="左大括号 7"/>
          <p:cNvSpPr>
            <a:spLocks/>
          </p:cNvSpPr>
          <p:nvPr/>
        </p:nvSpPr>
        <p:spPr bwMode="auto">
          <a:xfrm rot="16200000">
            <a:off x="6991350" y="3003550"/>
            <a:ext cx="1511300" cy="1549400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819900" y="4673600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noise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489878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4" descr="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6" y="1003300"/>
            <a:ext cx="4193744" cy="320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Wind-speed signal</a:t>
            </a:r>
          </a:p>
        </p:txBody>
      </p:sp>
      <p:pic>
        <p:nvPicPr>
          <p:cNvPr id="10" name="图片 3" descr="denoi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914400"/>
            <a:ext cx="448310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4851400" y="4165600"/>
            <a:ext cx="378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1800"/>
              <a:t>de-noised signal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2802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slicing – process dependent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614309"/>
              </p:ext>
            </p:extLst>
          </p:nvPr>
        </p:nvGraphicFramePr>
        <p:xfrm>
          <a:off x="1635125" y="1657350"/>
          <a:ext cx="703795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0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35424" y="1195685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 first/last occurrences of different process ids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sliced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 model for every slice</a:t>
            </a:r>
          </a:p>
          <a:p>
            <a:endParaRPr lang="en-US" dirty="0"/>
          </a:p>
          <a:p>
            <a:r>
              <a:rPr lang="en-US" dirty="0"/>
              <a:t>Model and learn the dependencies between the models, </a:t>
            </a:r>
            <a:r>
              <a:rPr lang="en-US" dirty="0" err="1"/>
              <a:t>eg</a:t>
            </a:r>
            <a:r>
              <a:rPr lang="en-US" dirty="0"/>
              <a:t>, using a Dynamic Bayesian Network: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403562"/>
            <a:ext cx="8134153" cy="19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slicing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Often applied in patient modeling (e-health)</a:t>
            </a:r>
          </a:p>
          <a:p>
            <a:endParaRPr lang="en-US" altLang="zh-CN" dirty="0"/>
          </a:p>
          <a:p>
            <a:r>
              <a:rPr lang="en-US" altLang="zh-CN" dirty="0"/>
              <a:t>How to slice depends entirely on the application</a:t>
            </a:r>
          </a:p>
          <a:p>
            <a:endParaRPr lang="en-US" altLang="zh-CN" dirty="0"/>
          </a:p>
          <a:p>
            <a:r>
              <a:rPr lang="en-US" altLang="zh-CN" dirty="0"/>
              <a:t>Smarter methods exists if you can</a:t>
            </a:r>
          </a:p>
          <a:p>
            <a:r>
              <a:rPr lang="en-US" altLang="zh-CN" dirty="0"/>
              <a:t>determine the </a:t>
            </a:r>
            <a:r>
              <a:rPr lang="en-US" dirty="0"/>
              <a:t>“</a:t>
            </a:r>
            <a:r>
              <a:rPr lang="en-US" altLang="zh-CN" dirty="0"/>
              <a:t>state</a:t>
            </a:r>
            <a:r>
              <a:rPr lang="en-US" dirty="0"/>
              <a:t>”</a:t>
            </a:r>
            <a:r>
              <a:rPr lang="en-US" altLang="zh-CN" dirty="0"/>
              <a:t> of a system: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Slice value equal to</a:t>
            </a:r>
          </a:p>
          <a:p>
            <a:pPr marL="386176" lvl="1" indent="0">
              <a:buNone/>
            </a:pPr>
            <a:r>
              <a:rPr lang="en-US" altLang="zh-CN" dirty="0"/>
              <a:t>state number</a:t>
            </a:r>
          </a:p>
          <a:p>
            <a:pPr marL="386176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State is discovered using</a:t>
            </a:r>
          </a:p>
          <a:p>
            <a:pPr marL="386176" lvl="1" indent="0">
              <a:buNone/>
            </a:pPr>
            <a:r>
              <a:rPr lang="en-US" altLang="zh-CN" dirty="0"/>
              <a:t>sequential models, lecture on</a:t>
            </a:r>
          </a:p>
          <a:p>
            <a:pPr marL="386176" lvl="1" indent="0">
              <a:buNone/>
            </a:pPr>
            <a:r>
              <a:rPr lang="en-US" altLang="zh-CN" dirty="0"/>
              <a:t>software models…</a:t>
            </a:r>
          </a:p>
        </p:txBody>
      </p:sp>
      <p:pic>
        <p:nvPicPr>
          <p:cNvPr id="3379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83" y="3628417"/>
            <a:ext cx="4130318" cy="309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1890" y="6466839"/>
            <a:ext cx="33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yeast cell cycle – Schmidt et 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Slice the data dependent on the current time point:</a:t>
            </a:r>
          </a:p>
        </p:txBody>
      </p:sp>
      <p:graphicFrame>
        <p:nvGraphicFramePr>
          <p:cNvPr id="34819" name="Chart 4"/>
          <p:cNvGraphicFramePr>
            <a:graphicFrameLocks/>
          </p:cNvGraphicFramePr>
          <p:nvPr/>
        </p:nvGraphicFramePr>
        <p:xfrm>
          <a:off x="1498600" y="2370138"/>
          <a:ext cx="6908800" cy="337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06197" imgH="3370809" progId="Excel.Chart.8">
                  <p:embed/>
                </p:oleObj>
              </mc:Choice>
              <mc:Fallback>
                <p:oleObj r:id="rId2" imgW="6906197" imgH="3370809" progId="Excel.Chart.8">
                  <p:embed/>
                  <p:pic>
                    <p:nvPicPr>
                      <p:cNvPr id="34819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2370138"/>
                        <a:ext cx="6908800" cy="337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Slice the data dependent on the current time point:</a:t>
            </a:r>
          </a:p>
        </p:txBody>
      </p:sp>
      <p:graphicFrame>
        <p:nvGraphicFramePr>
          <p:cNvPr id="35843" name="Chart 4"/>
          <p:cNvGraphicFramePr>
            <a:graphicFrameLocks/>
          </p:cNvGraphicFramePr>
          <p:nvPr/>
        </p:nvGraphicFramePr>
        <p:xfrm>
          <a:off x="1498600" y="2370138"/>
          <a:ext cx="6908800" cy="337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06197" imgH="3370809" progId="Excel.Chart.8">
                  <p:embed/>
                </p:oleObj>
              </mc:Choice>
              <mc:Fallback>
                <p:oleObj r:id="rId2" imgW="6906197" imgH="3370809" progId="Excel.Chart.8">
                  <p:embed/>
                  <p:pic>
                    <p:nvPicPr>
                      <p:cNvPr id="35843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2370138"/>
                        <a:ext cx="6908800" cy="337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2100263" y="2971800"/>
            <a:ext cx="1676400" cy="25146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3055938" y="3276600"/>
            <a:ext cx="1676400" cy="25146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35846" name="Rectangle 8"/>
          <p:cNvSpPr>
            <a:spLocks noChangeArrowheads="1"/>
          </p:cNvSpPr>
          <p:nvPr/>
        </p:nvSpPr>
        <p:spPr bwMode="auto">
          <a:xfrm>
            <a:off x="4038600" y="3581400"/>
            <a:ext cx="1676400" cy="25146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zh-CN" altLang="en-US">
              <a:latin typeface="Arial" charset="0"/>
            </a:endParaRPr>
          </a:p>
        </p:txBody>
      </p:sp>
      <p:sp>
        <p:nvSpPr>
          <p:cNvPr id="35847" name="TextBox 9"/>
          <p:cNvSpPr txBox="1">
            <a:spLocks noChangeArrowheads="1"/>
          </p:cNvSpPr>
          <p:nvPr/>
        </p:nvSpPr>
        <p:spPr bwMode="auto">
          <a:xfrm>
            <a:off x="2247900" y="2557463"/>
            <a:ext cx="1192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1</a:t>
            </a:r>
            <a:r>
              <a:rPr kumimoji="0" lang="en-US" altLang="zh-CN" baseline="30000"/>
              <a:t>st</a:t>
            </a:r>
            <a:r>
              <a:rPr kumimoji="0" lang="en-US" altLang="zh-CN"/>
              <a:t> slice</a:t>
            </a:r>
          </a:p>
        </p:txBody>
      </p:sp>
      <p:sp>
        <p:nvSpPr>
          <p:cNvPr id="35848" name="TextBox 10"/>
          <p:cNvSpPr txBox="1">
            <a:spLocks noChangeArrowheads="1"/>
          </p:cNvSpPr>
          <p:nvPr/>
        </p:nvSpPr>
        <p:spPr bwMode="auto">
          <a:xfrm>
            <a:off x="3738563" y="2827338"/>
            <a:ext cx="1258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2</a:t>
            </a:r>
            <a:r>
              <a:rPr kumimoji="0" lang="en-US" altLang="zh-CN" baseline="30000"/>
              <a:t>nd</a:t>
            </a:r>
            <a:r>
              <a:rPr kumimoji="0" lang="en-US" altLang="zh-CN"/>
              <a:t> slice</a:t>
            </a:r>
          </a:p>
        </p:txBody>
      </p:sp>
      <p:sp>
        <p:nvSpPr>
          <p:cNvPr id="35849" name="TextBox 11"/>
          <p:cNvSpPr txBox="1">
            <a:spLocks noChangeArrowheads="1"/>
          </p:cNvSpPr>
          <p:nvPr/>
        </p:nvSpPr>
        <p:spPr bwMode="auto">
          <a:xfrm>
            <a:off x="4833938" y="3132138"/>
            <a:ext cx="1217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3</a:t>
            </a:r>
            <a:r>
              <a:rPr kumimoji="0" lang="en-US" altLang="zh-CN" baseline="30000"/>
              <a:t>rd</a:t>
            </a:r>
            <a:r>
              <a:rPr kumimoji="0" lang="en-US" altLang="zh-CN"/>
              <a:t> slice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BATADAL dataset: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https://batadal.net/index.html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Several attack scenario’s on SCADA / ICS systems</a:t>
            </a:r>
          </a:p>
          <a:p>
            <a:pPr lvl="1"/>
            <a:r>
              <a:rPr lang="en-US" dirty="0"/>
              <a:t>Supervisory control and data acquisition</a:t>
            </a:r>
          </a:p>
          <a:p>
            <a:pPr lvl="1"/>
            <a:r>
              <a:rPr lang="en-US" dirty="0"/>
              <a:t>Industrial control systems</a:t>
            </a:r>
          </a:p>
          <a:p>
            <a:pPr lvl="1"/>
            <a:endParaRPr lang="en-US" dirty="0"/>
          </a:p>
          <a:p>
            <a:r>
              <a:rPr lang="en-US" dirty="0"/>
              <a:t>In this case, a water distribution network</a:t>
            </a:r>
          </a:p>
          <a:p>
            <a:endParaRPr lang="en-US" dirty="0"/>
          </a:p>
          <a:p>
            <a:r>
              <a:rPr lang="en-US" dirty="0"/>
              <a:t>Attacks on SCADA are some of the most feared cyber attacks</a:t>
            </a:r>
          </a:p>
        </p:txBody>
      </p:sp>
    </p:spTree>
    <p:extLst>
      <p:ext uri="{BB962C8B-B14F-4D97-AF65-F5344CB8AC3E}">
        <p14:creationId xmlns:p14="http://schemas.microsoft.com/office/powerpoint/2010/main" val="1131862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567911"/>
              </p:ext>
            </p:extLst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057104"/>
              </p:ext>
            </p:extLst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586440"/>
              </p:ext>
            </p:extLst>
          </p:nvPr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397245"/>
              </p:ext>
            </p:extLst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435244"/>
              </p:ext>
            </p:extLst>
          </p:nvPr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00B0F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365121"/>
              </p:ext>
            </p:extLst>
          </p:nvPr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326D7616-8497-4B3D-8F17-3D7668056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108924"/>
              </p:ext>
            </p:extLst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65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854992"/>
              </p:ext>
            </p:extLst>
          </p:nvPr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2250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3000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3300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326D7616-8497-4B3D-8F17-3D76680564A4}"/>
              </a:ext>
            </a:extLst>
          </p:cNvPr>
          <p:cNvGraphicFramePr>
            <a:graphicFrameLocks/>
          </p:cNvGraphicFramePr>
          <p:nvPr/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14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457029"/>
              </p:ext>
            </p:extLst>
          </p:nvPr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/>
          <p:cNvGraphicFramePr>
            <a:graphicFrameLocks/>
          </p:cNvGraphicFramePr>
          <p:nvPr/>
        </p:nvGraphicFramePr>
        <p:xfrm>
          <a:off x="4572000" y="1820332"/>
          <a:ext cx="413174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88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NL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29E0F57E-4D5A-48B8-BFE0-CE024EE66363}"/>
              </a:ext>
            </a:extLst>
          </p:cNvPr>
          <p:cNvSpPr/>
          <p:nvPr/>
        </p:nvSpPr>
        <p:spPr bwMode="auto">
          <a:xfrm>
            <a:off x="2473568" y="4874444"/>
            <a:ext cx="6503694" cy="16430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y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y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q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,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</a:p>
          <a:p>
            <a:pPr algn="ctr" eaLnBrk="0" hangingPunct="0">
              <a:defRPr/>
            </a:pP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do we see any issues?</a:t>
            </a:r>
            <a:endParaRPr lang="en-US" altLang="zh-CN" sz="28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37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Sliding windows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Usually applied to time-series data:</a:t>
            </a:r>
          </a:p>
          <a:p>
            <a:pPr lvl="1"/>
            <a:r>
              <a:rPr lang="en-US" altLang="zh-CN" dirty="0"/>
              <a:t>Measurements at a fixed temporal rate</a:t>
            </a:r>
          </a:p>
          <a:p>
            <a:pPr lvl="2"/>
            <a:r>
              <a:rPr lang="en-US" altLang="zh-CN" dirty="0"/>
              <a:t>i.e., financial data, audio signals</a:t>
            </a:r>
            <a:endParaRPr lang="en-NL" altLang="zh-CN" dirty="0"/>
          </a:p>
          <a:p>
            <a:pPr lvl="1"/>
            <a:r>
              <a:rPr lang="en-US" altLang="zh-CN" dirty="0"/>
              <a:t>Hard</a:t>
            </a:r>
            <a:r>
              <a:rPr lang="en-NL" altLang="zh-CN" dirty="0"/>
              <a:t>e</a:t>
            </a:r>
            <a:r>
              <a:rPr lang="nl-NL" altLang="zh-CN" dirty="0"/>
              <a:t>r</a:t>
            </a:r>
            <a:r>
              <a:rPr lang="en-US" altLang="zh-CN" dirty="0"/>
              <a:t> to apply when timings are not fixed</a:t>
            </a:r>
            <a:r>
              <a:rPr lang="en-NL" altLang="zh-CN" dirty="0"/>
              <a:t> (</a:t>
            </a:r>
            <a:r>
              <a:rPr lang="nl-NL" altLang="zh-CN" dirty="0"/>
              <a:t>e</a:t>
            </a:r>
            <a:r>
              <a:rPr lang="en-NL" altLang="zh-CN" dirty="0"/>
              <a:t>v</a:t>
            </a:r>
            <a:r>
              <a:rPr lang="nl-NL" altLang="zh-CN" dirty="0"/>
              <a:t>e</a:t>
            </a:r>
            <a:r>
              <a:rPr lang="en-NL" altLang="zh-CN" dirty="0"/>
              <a:t>n</a:t>
            </a:r>
            <a:r>
              <a:rPr lang="nl-NL" altLang="zh-CN" dirty="0"/>
              <a:t>t</a:t>
            </a:r>
            <a:r>
              <a:rPr lang="en-NL" altLang="zh-CN" dirty="0"/>
              <a:t>-</a:t>
            </a:r>
            <a:r>
              <a:rPr lang="nl-NL" altLang="zh-CN" dirty="0"/>
              <a:t>t</a:t>
            </a:r>
            <a:r>
              <a:rPr lang="en-NL" altLang="zh-CN" dirty="0" err="1"/>
              <a:t>i</a:t>
            </a:r>
            <a:r>
              <a:rPr lang="nl-NL" altLang="zh-CN" dirty="0"/>
              <a:t>m</a:t>
            </a:r>
            <a:r>
              <a:rPr lang="en-NL" altLang="zh-CN" dirty="0"/>
              <a:t>e</a:t>
            </a:r>
            <a:r>
              <a:rPr lang="nl-NL" altLang="zh-CN" dirty="0"/>
              <a:t>s</a:t>
            </a:r>
            <a:r>
              <a:rPr lang="en-NL" altLang="zh-CN" dirty="0"/>
              <a:t>tamp)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Any machine learning method can be used with:</a:t>
            </a:r>
          </a:p>
          <a:p>
            <a:pPr lvl="1"/>
            <a:r>
              <a:rPr lang="en-US" altLang="zh-CN" dirty="0"/>
              <a:t>Standard distance measures, e.g., Euclidian</a:t>
            </a:r>
          </a:p>
          <a:p>
            <a:pPr lvl="1"/>
            <a:r>
              <a:rPr lang="en-US" altLang="zh-CN" dirty="0"/>
              <a:t>Special temporal distances, e.g., Dynamic Time Warping</a:t>
            </a:r>
          </a:p>
          <a:p>
            <a:pPr lvl="1"/>
            <a:r>
              <a:rPr lang="en-US" altLang="zh-CN" dirty="0"/>
              <a:t>Symbolic approximations</a:t>
            </a:r>
          </a:p>
          <a:p>
            <a:endParaRPr lang="en-US" altLang="zh-CN" dirty="0"/>
          </a:p>
          <a:p>
            <a:r>
              <a:rPr lang="en-NL" altLang="zh-CN" dirty="0"/>
              <a:t>B</a:t>
            </a:r>
            <a:r>
              <a:rPr lang="nl-NL" altLang="zh-CN" dirty="0"/>
              <a:t>u</a:t>
            </a:r>
            <a:r>
              <a:rPr lang="en-NL" altLang="zh-CN" dirty="0"/>
              <a:t>t</a:t>
            </a:r>
          </a:p>
          <a:p>
            <a:pPr lvl="1"/>
            <a:r>
              <a:rPr lang="en-US" altLang="zh-CN" dirty="0"/>
              <a:t>Only takes a fixed-length history into account</a:t>
            </a:r>
            <a:endParaRPr lang="en-NL" altLang="zh-CN" dirty="0"/>
          </a:p>
          <a:p>
            <a:pPr lvl="1"/>
            <a:r>
              <a:rPr lang="en-NL" altLang="zh-CN" dirty="0"/>
              <a:t>Causes a </a:t>
            </a:r>
            <a:r>
              <a:rPr lang="en-NL" altLang="zh-CN" dirty="0" err="1"/>
              <a:t>modellin</a:t>
            </a:r>
            <a:r>
              <a:rPr lang="en-NL" altLang="zh-CN" dirty="0"/>
              <a:t> </a:t>
            </a:r>
            <a:r>
              <a:rPr lang="en-NL" altLang="zh-CN" dirty="0" err="1"/>
              <a:t>blowup</a:t>
            </a:r>
            <a:endParaRPr lang="en-NL" altLang="zh-CN" dirty="0"/>
          </a:p>
          <a:p>
            <a:pPr lvl="1"/>
            <a:endParaRPr lang="en-NL" altLang="zh-CN" dirty="0"/>
          </a:p>
          <a:p>
            <a:r>
              <a:rPr lang="en-NL" altLang="zh-CN" b="1" i="1" dirty="0">
                <a:solidFill>
                  <a:srgbClr val="7030A0"/>
                </a:solidFill>
              </a:rPr>
              <a:t>When start-</a:t>
            </a:r>
            <a:r>
              <a:rPr lang="nl-NL" altLang="zh-CN" b="1" i="1" dirty="0">
                <a:solidFill>
                  <a:srgbClr val="7030A0"/>
                </a:solidFill>
              </a:rPr>
              <a:t>e</a:t>
            </a:r>
            <a:r>
              <a:rPr lang="en-NL" altLang="zh-CN" b="1" i="1" dirty="0">
                <a:solidFill>
                  <a:srgbClr val="7030A0"/>
                </a:solidFill>
              </a:rPr>
              <a:t>n</a:t>
            </a:r>
            <a:r>
              <a:rPr lang="nl-NL" altLang="zh-CN" b="1" i="1" dirty="0">
                <a:solidFill>
                  <a:srgbClr val="7030A0"/>
                </a:solidFill>
              </a:rPr>
              <a:t>d</a:t>
            </a:r>
            <a:r>
              <a:rPr lang="en-NL" altLang="zh-CN" b="1" i="1" dirty="0">
                <a:solidFill>
                  <a:srgbClr val="7030A0"/>
                </a:solidFill>
              </a:rPr>
              <a:t> point</a:t>
            </a:r>
            <a:r>
              <a:rPr lang="nl-NL" altLang="zh-CN" b="1" i="1" dirty="0">
                <a:solidFill>
                  <a:srgbClr val="7030A0"/>
                </a:solidFill>
              </a:rPr>
              <a:t>s</a:t>
            </a:r>
            <a:r>
              <a:rPr lang="en-NL" altLang="zh-CN" b="1" i="1" dirty="0">
                <a:solidFill>
                  <a:srgbClr val="7030A0"/>
                </a:solidFill>
              </a:rPr>
              <a:t> </a:t>
            </a:r>
            <a:r>
              <a:rPr lang="nl-NL" altLang="zh-CN" b="1" i="1" dirty="0">
                <a:solidFill>
                  <a:srgbClr val="7030A0"/>
                </a:solidFill>
              </a:rPr>
              <a:t>a</a:t>
            </a:r>
            <a:r>
              <a:rPr lang="en-NL" altLang="zh-CN" b="1" i="1" dirty="0">
                <a:solidFill>
                  <a:srgbClr val="7030A0"/>
                </a:solidFill>
              </a:rPr>
              <a:t>r</a:t>
            </a:r>
            <a:r>
              <a:rPr lang="nl-NL" altLang="zh-CN" b="1" i="1" dirty="0">
                <a:solidFill>
                  <a:srgbClr val="7030A0"/>
                </a:solidFill>
              </a:rPr>
              <a:t>e</a:t>
            </a:r>
            <a:r>
              <a:rPr lang="en-NL" altLang="zh-CN" b="1" i="1" dirty="0">
                <a:solidFill>
                  <a:srgbClr val="7030A0"/>
                </a:solidFill>
              </a:rPr>
              <a:t> </a:t>
            </a:r>
            <a:r>
              <a:rPr lang="nl-NL" altLang="zh-CN" b="1" i="1" dirty="0">
                <a:solidFill>
                  <a:srgbClr val="7030A0"/>
                </a:solidFill>
              </a:rPr>
              <a:t>k</a:t>
            </a:r>
            <a:r>
              <a:rPr lang="en-NL" altLang="zh-CN" b="1" i="1" dirty="0">
                <a:solidFill>
                  <a:srgbClr val="7030A0"/>
                </a:solidFill>
              </a:rPr>
              <a:t>n</a:t>
            </a:r>
            <a:r>
              <a:rPr lang="nl-NL" altLang="zh-CN" b="1" i="1" dirty="0">
                <a:solidFill>
                  <a:srgbClr val="7030A0"/>
                </a:solidFill>
              </a:rPr>
              <a:t>o</a:t>
            </a:r>
            <a:r>
              <a:rPr lang="en-NL" altLang="zh-CN" b="1" i="1" dirty="0">
                <a:solidFill>
                  <a:srgbClr val="7030A0"/>
                </a:solidFill>
              </a:rPr>
              <a:t>w</a:t>
            </a:r>
            <a:r>
              <a:rPr lang="nl-NL" altLang="zh-CN" b="1" i="1" dirty="0">
                <a:solidFill>
                  <a:srgbClr val="7030A0"/>
                </a:solidFill>
              </a:rPr>
              <a:t>n</a:t>
            </a:r>
            <a:r>
              <a:rPr lang="en-NL" altLang="zh-CN" b="1" i="1" dirty="0">
                <a:solidFill>
                  <a:srgbClr val="7030A0"/>
                </a:solidFill>
              </a:rPr>
              <a:t> </a:t>
            </a:r>
            <a:r>
              <a:rPr lang="nl-NL" altLang="zh-CN" b="1" i="1" dirty="0">
                <a:solidFill>
                  <a:srgbClr val="7030A0"/>
                </a:solidFill>
              </a:rPr>
              <a:t>f</a:t>
            </a:r>
            <a:r>
              <a:rPr lang="en-NL" altLang="zh-CN" b="1" i="1" dirty="0">
                <a:solidFill>
                  <a:srgbClr val="7030A0"/>
                </a:solidFill>
              </a:rPr>
              <a:t>o</a:t>
            </a:r>
            <a:r>
              <a:rPr lang="nl-NL" altLang="zh-CN" b="1" i="1" dirty="0">
                <a:solidFill>
                  <a:srgbClr val="7030A0"/>
                </a:solidFill>
              </a:rPr>
              <a:t>r</a:t>
            </a:r>
            <a:r>
              <a:rPr lang="en-NL" altLang="zh-CN" b="1" i="1" dirty="0">
                <a:solidFill>
                  <a:srgbClr val="7030A0"/>
                </a:solidFill>
              </a:rPr>
              <a:t> </a:t>
            </a:r>
            <a:r>
              <a:rPr lang="nl-NL" altLang="zh-CN" b="1" i="1" dirty="0">
                <a:solidFill>
                  <a:srgbClr val="7030A0"/>
                </a:solidFill>
              </a:rPr>
              <a:t>s</a:t>
            </a:r>
            <a:r>
              <a:rPr lang="en-NL" altLang="zh-CN" b="1" i="1" dirty="0">
                <a:solidFill>
                  <a:srgbClr val="7030A0"/>
                </a:solidFill>
              </a:rPr>
              <a:t>e</a:t>
            </a:r>
            <a:r>
              <a:rPr lang="nl-NL" altLang="zh-CN" b="1" i="1" dirty="0">
                <a:solidFill>
                  <a:srgbClr val="7030A0"/>
                </a:solidFill>
              </a:rPr>
              <a:t>q</a:t>
            </a:r>
            <a:r>
              <a:rPr lang="en-NL" altLang="zh-CN" b="1" i="1" dirty="0">
                <a:solidFill>
                  <a:srgbClr val="7030A0"/>
                </a:solidFill>
              </a:rPr>
              <a:t>u</a:t>
            </a:r>
            <a:r>
              <a:rPr lang="nl-NL" altLang="zh-CN" b="1" i="1" dirty="0">
                <a:solidFill>
                  <a:srgbClr val="7030A0"/>
                </a:solidFill>
              </a:rPr>
              <a:t>e</a:t>
            </a:r>
            <a:r>
              <a:rPr lang="en-NL" altLang="zh-CN" b="1" i="1" dirty="0">
                <a:solidFill>
                  <a:srgbClr val="7030A0"/>
                </a:solidFill>
              </a:rPr>
              <a:t>n</a:t>
            </a:r>
            <a:r>
              <a:rPr lang="nl-NL" altLang="zh-CN" b="1" i="1" dirty="0">
                <a:solidFill>
                  <a:srgbClr val="7030A0"/>
                </a:solidFill>
              </a:rPr>
              <a:t>c</a:t>
            </a:r>
            <a:r>
              <a:rPr lang="en-NL" altLang="zh-CN" b="1" i="1" dirty="0">
                <a:solidFill>
                  <a:srgbClr val="7030A0"/>
                </a:solidFill>
              </a:rPr>
              <a:t>e</a:t>
            </a:r>
            <a:r>
              <a:rPr lang="nl-NL" altLang="zh-CN" b="1" i="1" dirty="0">
                <a:solidFill>
                  <a:srgbClr val="7030A0"/>
                </a:solidFill>
              </a:rPr>
              <a:t>s</a:t>
            </a:r>
            <a:r>
              <a:rPr lang="en-NL" altLang="zh-CN" b="1" i="1" dirty="0">
                <a:solidFill>
                  <a:srgbClr val="7030A0"/>
                </a:solidFill>
              </a:rPr>
              <a:t>, </a:t>
            </a:r>
            <a:r>
              <a:rPr lang="nl-NL" altLang="zh-CN" b="1" i="1" dirty="0">
                <a:solidFill>
                  <a:srgbClr val="7030A0"/>
                </a:solidFill>
              </a:rPr>
              <a:t>u</a:t>
            </a:r>
            <a:r>
              <a:rPr lang="en-NL" altLang="zh-CN" b="1" i="1" dirty="0">
                <a:solidFill>
                  <a:srgbClr val="7030A0"/>
                </a:solidFill>
              </a:rPr>
              <a:t>s</a:t>
            </a:r>
            <a:r>
              <a:rPr lang="nl-NL" altLang="zh-CN" b="1" i="1" dirty="0">
                <a:solidFill>
                  <a:srgbClr val="7030A0"/>
                </a:solidFill>
              </a:rPr>
              <a:t>e</a:t>
            </a:r>
            <a:r>
              <a:rPr lang="en-NL" altLang="zh-CN" b="1" i="1" dirty="0">
                <a:solidFill>
                  <a:srgbClr val="7030A0"/>
                </a:solidFill>
              </a:rPr>
              <a:t> </a:t>
            </a:r>
            <a:r>
              <a:rPr lang="nl-NL" altLang="zh-CN" b="1" i="1" dirty="0">
                <a:solidFill>
                  <a:srgbClr val="7030A0"/>
                </a:solidFill>
              </a:rPr>
              <a:t>t</a:t>
            </a:r>
            <a:r>
              <a:rPr lang="en-NL" altLang="zh-CN" b="1" i="1" dirty="0">
                <a:solidFill>
                  <a:srgbClr val="7030A0"/>
                </a:solidFill>
              </a:rPr>
              <a:t>hem!...</a:t>
            </a:r>
            <a:endParaRPr lang="en-US" altLang="zh-CN" b="1" i="1" dirty="0">
              <a:solidFill>
                <a:srgbClr val="7030A0"/>
              </a:solidFill>
            </a:endParaRP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D779-135B-4E27-BEAF-BE0AE242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</a:t>
            </a:r>
            <a:r>
              <a:rPr lang="en-NL" dirty="0"/>
              <a:t>l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u</a:t>
            </a:r>
            <a:r>
              <a:rPr lang="en-NL" dirty="0"/>
              <a:t>p </a:t>
            </a:r>
            <a:r>
              <a:rPr lang="nl-NL" dirty="0"/>
              <a:t>e</a:t>
            </a:r>
            <a:r>
              <a:rPr lang="en-NL" dirty="0"/>
              <a:t>x</a:t>
            </a:r>
            <a:r>
              <a:rPr lang="nl-NL" dirty="0"/>
              <a:t>a</a:t>
            </a:r>
            <a:r>
              <a:rPr lang="en-NL" dirty="0"/>
              <a:t>m</a:t>
            </a:r>
            <a:r>
              <a:rPr lang="nl-NL" dirty="0"/>
              <a:t>p</a:t>
            </a:r>
            <a:r>
              <a:rPr lang="en-NL" dirty="0"/>
              <a:t>l</a:t>
            </a:r>
            <a:r>
              <a:rPr lang="nl-NL" dirty="0"/>
              <a:t>e</a:t>
            </a:r>
            <a:endParaRPr lang="en-N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E0C94BD-0183-4450-9EE1-D49DF71E0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74000"/>
              </p:ext>
            </p:extLst>
          </p:nvPr>
        </p:nvGraphicFramePr>
        <p:xfrm>
          <a:off x="3387969" y="1657350"/>
          <a:ext cx="52845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136">
                  <a:extLst>
                    <a:ext uri="{9D8B030D-6E8A-4147-A177-3AD203B41FA5}">
                      <a16:colId xmlns:a16="http://schemas.microsoft.com/office/drawing/2014/main" val="577083692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940508902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2504756365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2739800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9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9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3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1692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FB0FBC8F-7A10-4D88-A39A-B34989F49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480209"/>
              </p:ext>
            </p:extLst>
          </p:nvPr>
        </p:nvGraphicFramePr>
        <p:xfrm>
          <a:off x="1635125" y="1657350"/>
          <a:ext cx="1188962" cy="4820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9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8659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71EAEF-02A8-4F6C-8C70-8EA42D5F829F}"/>
              </a:ext>
            </a:extLst>
          </p:cNvPr>
          <p:cNvSpPr txBox="1"/>
          <p:nvPr/>
        </p:nvSpPr>
        <p:spPr>
          <a:xfrm>
            <a:off x="3404623" y="5183065"/>
            <a:ext cx="511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o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r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n</a:t>
            </a:r>
            <a:r>
              <a:rPr lang="nl-NL" dirty="0"/>
              <a:t>s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p</a:t>
            </a:r>
            <a:r>
              <a:rPr lang="nl-NL" dirty="0"/>
              <a:t>s</a:t>
            </a:r>
            <a:r>
              <a:rPr lang="en-NL" dirty="0"/>
              <a:t>, </a:t>
            </a:r>
            <a:r>
              <a:rPr lang="nl-NL" dirty="0"/>
              <a:t>e</a:t>
            </a:r>
            <a:r>
              <a:rPr lang="en-NL" dirty="0"/>
              <a:t>.</a:t>
            </a:r>
            <a:r>
              <a:rPr lang="nl-NL" dirty="0"/>
              <a:t>g</a:t>
            </a:r>
            <a:r>
              <a:rPr lang="en-NL" dirty="0"/>
              <a:t>., if v1 = A then v2 = B, etc...</a:t>
            </a:r>
          </a:p>
        </p:txBody>
      </p:sp>
    </p:spTree>
    <p:extLst>
      <p:ext uri="{BB962C8B-B14F-4D97-AF65-F5344CB8AC3E}">
        <p14:creationId xmlns:p14="http://schemas.microsoft.com/office/powerpoint/2010/main" val="423240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D779-135B-4E27-BEAF-BE0AE242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</a:t>
            </a:r>
            <a:r>
              <a:rPr lang="en-NL" dirty="0"/>
              <a:t>l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u</a:t>
            </a:r>
            <a:r>
              <a:rPr lang="en-NL" dirty="0"/>
              <a:t>p </a:t>
            </a:r>
            <a:r>
              <a:rPr lang="nl-NL" dirty="0"/>
              <a:t>e</a:t>
            </a:r>
            <a:r>
              <a:rPr lang="en-NL" dirty="0"/>
              <a:t>x</a:t>
            </a:r>
            <a:r>
              <a:rPr lang="nl-NL" dirty="0"/>
              <a:t>a</a:t>
            </a:r>
            <a:r>
              <a:rPr lang="en-NL" dirty="0"/>
              <a:t>m</a:t>
            </a:r>
            <a:r>
              <a:rPr lang="nl-NL" dirty="0"/>
              <a:t>p</a:t>
            </a:r>
            <a:r>
              <a:rPr lang="en-NL" dirty="0"/>
              <a:t>l</a:t>
            </a:r>
            <a:r>
              <a:rPr lang="nl-NL" dirty="0"/>
              <a:t>e</a:t>
            </a:r>
            <a:endParaRPr lang="en-NL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E0C94BD-0183-4450-9EE1-D49DF71E0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626094"/>
              </p:ext>
            </p:extLst>
          </p:nvPr>
        </p:nvGraphicFramePr>
        <p:xfrm>
          <a:off x="3319429" y="3052396"/>
          <a:ext cx="52845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136">
                  <a:extLst>
                    <a:ext uri="{9D8B030D-6E8A-4147-A177-3AD203B41FA5}">
                      <a16:colId xmlns:a16="http://schemas.microsoft.com/office/drawing/2014/main" val="577083692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940508902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2504756365"/>
                    </a:ext>
                  </a:extLst>
                </a:gridCol>
                <a:gridCol w="1321136">
                  <a:extLst>
                    <a:ext uri="{9D8B030D-6E8A-4147-A177-3AD203B41FA5}">
                      <a16:colId xmlns:a16="http://schemas.microsoft.com/office/drawing/2014/main" val="2739800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</a:t>
                      </a:r>
                      <a:r>
                        <a:rPr lang="en-NL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9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3511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FB0FBC8F-7A10-4D88-A39A-B34989F49615}"/>
              </a:ext>
            </a:extLst>
          </p:cNvPr>
          <p:cNvGraphicFramePr>
            <a:graphicFrameLocks/>
          </p:cNvGraphicFramePr>
          <p:nvPr/>
        </p:nvGraphicFramePr>
        <p:xfrm>
          <a:off x="1635125" y="1657350"/>
          <a:ext cx="1188962" cy="4820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9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8659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71EAEF-02A8-4F6C-8C70-8EA42D5F829F}"/>
              </a:ext>
            </a:extLst>
          </p:cNvPr>
          <p:cNvSpPr txBox="1"/>
          <p:nvPr/>
        </p:nvSpPr>
        <p:spPr>
          <a:xfrm>
            <a:off x="3404623" y="5183065"/>
            <a:ext cx="5300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m</a:t>
            </a:r>
            <a:r>
              <a:rPr lang="en-NL" dirty="0"/>
              <a:t>u</a:t>
            </a:r>
            <a:r>
              <a:rPr lang="nl-NL" dirty="0"/>
              <a:t>c</a:t>
            </a:r>
            <a:r>
              <a:rPr lang="en-NL" dirty="0"/>
              <a:t>h 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r</a:t>
            </a:r>
            <a:r>
              <a:rPr lang="en-NL" dirty="0"/>
              <a:t>e</a:t>
            </a:r>
            <a:r>
              <a:rPr lang="nl-NL" dirty="0"/>
              <a:t>p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s</a:t>
            </a:r>
            <a:r>
              <a:rPr lang="nl-NL" dirty="0"/>
              <a:t>e</a:t>
            </a:r>
            <a:r>
              <a:rPr lang="en-NL" dirty="0"/>
              <a:t>n</a:t>
            </a:r>
            <a:r>
              <a:rPr lang="nl-NL" dirty="0"/>
              <a:t>t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n,</a:t>
            </a:r>
          </a:p>
          <a:p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a</a:t>
            </a:r>
            <a:r>
              <a:rPr lang="en-NL" dirty="0"/>
              <a:t>d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o </a:t>
            </a:r>
            <a:r>
              <a:rPr lang="nl-NL" dirty="0"/>
              <a:t>m</a:t>
            </a:r>
            <a:r>
              <a:rPr lang="en-NL" dirty="0"/>
              <a:t>u</a:t>
            </a:r>
            <a:r>
              <a:rPr lang="nl-NL" dirty="0"/>
              <a:t>c</a:t>
            </a:r>
            <a:r>
              <a:rPr lang="en-NL" dirty="0"/>
              <a:t>h 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b</a:t>
            </a:r>
            <a:r>
              <a:rPr lang="en-NL" dirty="0"/>
              <a:t>e</a:t>
            </a:r>
            <a:r>
              <a:rPr lang="nl-NL" dirty="0"/>
              <a:t>t</a:t>
            </a:r>
            <a:r>
              <a:rPr lang="en-NL" dirty="0"/>
              <a:t>t</a:t>
            </a:r>
            <a:r>
              <a:rPr lang="nl-NL" dirty="0"/>
              <a:t>e</a:t>
            </a:r>
            <a:r>
              <a:rPr lang="en-NL" dirty="0"/>
              <a:t>r </a:t>
            </a:r>
            <a:r>
              <a:rPr lang="nl-NL" dirty="0"/>
              <a:t>p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f</a:t>
            </a:r>
            <a:r>
              <a:rPr lang="nl-NL" dirty="0"/>
              <a:t>o</a:t>
            </a:r>
            <a:r>
              <a:rPr lang="en-NL" dirty="0"/>
              <a:t>r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n</a:t>
            </a:r>
            <a:r>
              <a:rPr lang="en-NL" dirty="0"/>
              <a:t>c</a:t>
            </a:r>
            <a:r>
              <a:rPr lang="nl-NL" dirty="0"/>
              <a:t>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2443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21" y="533106"/>
            <a:ext cx="7128839" cy="5578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D8768-F4FB-48DA-8659-CB1C1993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6AC0E-75AC-45B2-A542-B9180F8C7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992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Applying standard machine learning methods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Time slicing, sliding windows</a:t>
            </a:r>
          </a:p>
          <a:p>
            <a:pPr lvl="1"/>
            <a:r>
              <a:rPr lang="en-US" altLang="zh-CN" b="1" dirty="0"/>
              <a:t>Computing distances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Modeling time-series</a:t>
            </a:r>
          </a:p>
          <a:p>
            <a:pPr lvl="1"/>
            <a:r>
              <a:rPr lang="en-US" altLang="zh-CN" dirty="0"/>
              <a:t>Auto-Regressive Moving Average (ARMA)</a:t>
            </a:r>
          </a:p>
          <a:p>
            <a:pPr lvl="1"/>
            <a:r>
              <a:rPr lang="en-US" altLang="zh-CN" dirty="0"/>
              <a:t>Filtering noise, Fourier transform</a:t>
            </a:r>
          </a:p>
          <a:p>
            <a:endParaRPr lang="en-US" altLang="zh-CN" dirty="0"/>
          </a:p>
          <a:p>
            <a:r>
              <a:rPr lang="en-US" altLang="zh-CN" dirty="0"/>
              <a:t>Discrete models</a:t>
            </a:r>
          </a:p>
          <a:p>
            <a:pPr lvl="1"/>
            <a:r>
              <a:rPr lang="en-US" altLang="zh-CN" dirty="0"/>
              <a:t>Markov chains</a:t>
            </a:r>
          </a:p>
          <a:p>
            <a:pPr lvl="1"/>
            <a:r>
              <a:rPr lang="en-US" altLang="zh-CN" dirty="0"/>
              <a:t>N-grams</a:t>
            </a:r>
          </a:p>
          <a:p>
            <a:pPr lvl="1"/>
            <a:endParaRPr lang="en-NL" altLang="zh-CN" dirty="0"/>
          </a:p>
          <a:p>
            <a:pPr lvl="1"/>
            <a:endParaRPr lang="en-NL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1943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often matters most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45915-7203-4750-9536-E668F105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91440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424" y="5308600"/>
            <a:ext cx="71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these series similar? Their y-ranges are very different…</a:t>
            </a:r>
          </a:p>
          <a:p>
            <a:r>
              <a:rPr lang="en-US" dirty="0"/>
              <a:t>check out: http://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00789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compare shapes, we need to scale the series: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every data point ci, where μ is the mean and </a:t>
            </a:r>
            <a:r>
              <a:rPr lang="en-US" dirty="0" err="1"/>
              <a:t>σ</a:t>
            </a:r>
            <a:r>
              <a:rPr lang="en-US" dirty="0"/>
              <a:t> is the standard deviation of the series</a:t>
            </a:r>
          </a:p>
          <a:p>
            <a:endParaRPr lang="en-US" dirty="0"/>
          </a:p>
          <a:p>
            <a:r>
              <a:rPr lang="en-US" dirty="0"/>
              <a:t>After normalization, we can compute distances between sliding windows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273300"/>
            <a:ext cx="2353896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83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B336-536C-49C1-A119-EF72C90F7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414463"/>
            <a:ext cx="70231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6045200" y="1008063"/>
            <a:ext cx="3937000" cy="44100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 eaLnBrk="0" hangingPunct="0"/>
            <a:endParaRPr lang="zh-CN" altLang="en-US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4506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5306940"/>
            <a:ext cx="7249222" cy="75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895244"/>
              </p:ext>
            </p:extLst>
          </p:nvPr>
        </p:nvGraphicFramePr>
        <p:xfrm>
          <a:off x="315745" y="1657350"/>
          <a:ext cx="8357336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(s1–s2)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35424" y="4064000"/>
            <a:ext cx="743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= </a:t>
            </a:r>
            <a:r>
              <a:rPr lang="en-US" dirty="0" err="1"/>
              <a:t>sqrt</a:t>
            </a:r>
            <a:r>
              <a:rPr lang="en-US" dirty="0"/>
              <a:t>(100+225+400+0+625+100+100+100) = 40.62</a:t>
            </a:r>
          </a:p>
        </p:txBody>
      </p:sp>
    </p:spTree>
    <p:extLst>
      <p:ext uri="{BB962C8B-B14F-4D97-AF65-F5344CB8AC3E}">
        <p14:creationId xmlns:p14="http://schemas.microsoft.com/office/powerpoint/2010/main" val="2988527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5124" y="4064000"/>
            <a:ext cx="743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= </a:t>
            </a:r>
            <a:r>
              <a:rPr lang="en-US" dirty="0" err="1"/>
              <a:t>sqrt</a:t>
            </a:r>
            <a:r>
              <a:rPr lang="en-US" dirty="0"/>
              <a:t>(100+225+400+0+625+100+100+100) = 40.62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378200" y="5003799"/>
            <a:ext cx="5634232" cy="15136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Signals seem out of phase…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28E964-C56F-4903-B098-014887A2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9F5E52E-5C25-476C-845A-308A34E7B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315559"/>
              </p:ext>
            </p:extLst>
          </p:nvPr>
        </p:nvGraphicFramePr>
        <p:xfrm>
          <a:off x="315745" y="1657350"/>
          <a:ext cx="8357336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8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(s1–s2)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220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Time Warping</a:t>
            </a:r>
            <a:br>
              <a:rPr lang="en-US" altLang="zh-CN" dirty="0"/>
            </a:br>
            <a:r>
              <a:rPr lang="en-US" altLang="zh-CN" dirty="0"/>
              <a:t>	or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7CB4-A552-499F-9F6C-9D1B69FD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2"/>
          <a:stretch/>
        </p:blipFill>
        <p:spPr bwMode="auto">
          <a:xfrm>
            <a:off x="3499717" y="1643908"/>
            <a:ext cx="3390625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2"/>
          <p:cNvSpPr txBox="1">
            <a:spLocks noChangeArrowheads="1"/>
          </p:cNvSpPr>
          <p:nvPr/>
        </p:nvSpPr>
        <p:spPr bwMode="auto">
          <a:xfrm>
            <a:off x="2465667" y="5472353"/>
            <a:ext cx="53771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dirty="0"/>
              <a:t>Aligns time-series non-linearly in time, finds the best match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Time Warping</a:t>
            </a:r>
            <a:br>
              <a:rPr lang="en-US" altLang="zh-CN" dirty="0"/>
            </a:br>
            <a:r>
              <a:rPr lang="en-US" altLang="zh-CN" dirty="0"/>
              <a:t>	or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7CB4-A552-499F-9F6C-9D1B69FD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2"/>
          <a:stretch/>
        </p:blipFill>
        <p:spPr bwMode="auto">
          <a:xfrm>
            <a:off x="3499717" y="1643908"/>
            <a:ext cx="3390625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2"/>
          <p:cNvSpPr txBox="1">
            <a:spLocks noChangeArrowheads="1"/>
          </p:cNvSpPr>
          <p:nvPr/>
        </p:nvSpPr>
        <p:spPr bwMode="auto">
          <a:xfrm>
            <a:off x="2465667" y="5472353"/>
            <a:ext cx="53771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kumimoji="0" lang="en-US" altLang="zh-CN" dirty="0"/>
              <a:t>Aligns time-series non-linearly in time, finds the best match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853724-3CE8-4BFD-B8BE-46B54789E830}"/>
              </a:ext>
            </a:extLst>
          </p:cNvPr>
          <p:cNvCxnSpPr/>
          <p:nvPr/>
        </p:nvCxnSpPr>
        <p:spPr bwMode="auto">
          <a:xfrm flipV="1">
            <a:off x="5169877" y="2227385"/>
            <a:ext cx="832338" cy="132470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1CF81A-706F-4B50-9FB5-F2F3BDC1D4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22277" y="2684585"/>
            <a:ext cx="597877" cy="151227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278AF56B-B1D9-47E4-826E-FF3D86886CFE}"/>
              </a:ext>
            </a:extLst>
          </p:cNvPr>
          <p:cNvSpPr/>
          <p:nvPr/>
        </p:nvSpPr>
        <p:spPr bwMode="auto">
          <a:xfrm>
            <a:off x="3429000" y="5328138"/>
            <a:ext cx="5583432" cy="11893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,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endParaRPr lang="en-US" altLang="zh-CN" sz="28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539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937188"/>
              </p:ext>
            </p:extLst>
          </p:nvPr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499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B789E8AB-95AA-4708-B904-6F0EEAF0F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924819"/>
              </p:ext>
            </p:extLst>
          </p:nvPr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63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58" y="1716747"/>
            <a:ext cx="6821942" cy="38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4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B789E8AB-95AA-4708-B904-6F0EEAF0F2AB}"/>
              </a:ext>
            </a:extLst>
          </p:cNvPr>
          <p:cNvGraphicFramePr>
            <a:graphicFrameLocks/>
          </p:cNvGraphicFramePr>
          <p:nvPr/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E49E79BD-813F-4A71-AA04-C6E0CDE63165}"/>
              </a:ext>
            </a:extLst>
          </p:cNvPr>
          <p:cNvSpPr/>
          <p:nvPr/>
        </p:nvSpPr>
        <p:spPr bwMode="auto">
          <a:xfrm>
            <a:off x="2585318" y="6058722"/>
            <a:ext cx="6406280" cy="72932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Find a minimum cost path from left top to bottom right</a:t>
            </a:r>
          </a:p>
        </p:txBody>
      </p:sp>
    </p:spTree>
    <p:extLst>
      <p:ext uri="{BB962C8B-B14F-4D97-AF65-F5344CB8AC3E}">
        <p14:creationId xmlns:p14="http://schemas.microsoft.com/office/powerpoint/2010/main" val="158614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B789E8AB-95AA-4708-B904-6F0EEAF0F2AB}"/>
              </a:ext>
            </a:extLst>
          </p:cNvPr>
          <p:cNvGraphicFramePr>
            <a:graphicFrameLocks/>
          </p:cNvGraphicFramePr>
          <p:nvPr/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E49E79BD-813F-4A71-AA04-C6E0CDE63165}"/>
              </a:ext>
            </a:extLst>
          </p:cNvPr>
          <p:cNvSpPr/>
          <p:nvPr/>
        </p:nvSpPr>
        <p:spPr bwMode="auto">
          <a:xfrm>
            <a:off x="2585318" y="6058722"/>
            <a:ext cx="6406280" cy="72932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Find a minimum cost path from left top to bottom right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C7530E22-1B95-4D4F-849D-C089ACBBD612}"/>
              </a:ext>
            </a:extLst>
          </p:cNvPr>
          <p:cNvSpPr/>
          <p:nvPr/>
        </p:nvSpPr>
        <p:spPr bwMode="auto">
          <a:xfrm>
            <a:off x="2784610" y="6113584"/>
            <a:ext cx="6406280" cy="674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(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g)</a:t>
            </a: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36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B789E8AB-95AA-4708-B904-6F0EEAF0F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8194"/>
              </p:ext>
            </p:extLst>
          </p:nvPr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E49E79BD-813F-4A71-AA04-C6E0CDE63165}"/>
              </a:ext>
            </a:extLst>
          </p:cNvPr>
          <p:cNvSpPr/>
          <p:nvPr/>
        </p:nvSpPr>
        <p:spPr bwMode="auto">
          <a:xfrm>
            <a:off x="2585318" y="6058722"/>
            <a:ext cx="6406280" cy="72932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Find a minimum cost path from left top to bottom right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263C851E-CAC8-443B-8EC3-9234173C4484}"/>
              </a:ext>
            </a:extLst>
          </p:cNvPr>
          <p:cNvSpPr/>
          <p:nvPr/>
        </p:nvSpPr>
        <p:spPr bwMode="auto">
          <a:xfrm>
            <a:off x="2784610" y="6113584"/>
            <a:ext cx="6406280" cy="67446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(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g)</a:t>
            </a: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9513593-7E7F-4DFB-BCC4-9A6F7BAFB260}"/>
              </a:ext>
            </a:extLst>
          </p:cNvPr>
          <p:cNvSpPr/>
          <p:nvPr/>
        </p:nvSpPr>
        <p:spPr bwMode="auto">
          <a:xfrm>
            <a:off x="5111262" y="6160478"/>
            <a:ext cx="4003428" cy="5564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For instance…</a:t>
            </a:r>
          </a:p>
        </p:txBody>
      </p:sp>
    </p:spTree>
    <p:extLst>
      <p:ext uri="{BB962C8B-B14F-4D97-AF65-F5344CB8AC3E}">
        <p14:creationId xmlns:p14="http://schemas.microsoft.com/office/powerpoint/2010/main" val="118384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114304" y="1015999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B789E8AB-95AA-4708-B904-6F0EEAF0F2AB}"/>
              </a:ext>
            </a:extLst>
          </p:cNvPr>
          <p:cNvGraphicFramePr>
            <a:graphicFrameLocks/>
          </p:cNvGraphicFramePr>
          <p:nvPr/>
        </p:nvGraphicFramePr>
        <p:xfrm>
          <a:off x="133353" y="2530344"/>
          <a:ext cx="8877294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r>
                        <a:rPr lang="en-US" dirty="0"/>
                        <a:t>/s2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v3</a:t>
                      </a:r>
                      <a:endParaRPr lang="en-US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A44EB56-0EAB-4C58-9BA3-17AEC6854C2F}"/>
              </a:ext>
            </a:extLst>
          </p:cNvPr>
          <p:cNvSpPr txBox="1"/>
          <p:nvPr/>
        </p:nvSpPr>
        <p:spPr>
          <a:xfrm>
            <a:off x="2402800" y="6269729"/>
            <a:ext cx="585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Distance = </a:t>
            </a:r>
            <a:r>
              <a:rPr lang="en-US" sz="2000" b="1" dirty="0" err="1">
                <a:solidFill>
                  <a:srgbClr val="7030A0"/>
                </a:solidFill>
              </a:rPr>
              <a:t>sqrt</a:t>
            </a:r>
            <a:r>
              <a:rPr lang="en-US" sz="2000" b="1" dirty="0">
                <a:solidFill>
                  <a:srgbClr val="7030A0"/>
                </a:solidFill>
              </a:rPr>
              <a:t>(100+25+0+0+0+25+0+25+100) = 16.58</a:t>
            </a:r>
          </a:p>
        </p:txBody>
      </p:sp>
    </p:spTree>
    <p:extLst>
      <p:ext uri="{BB962C8B-B14F-4D97-AF65-F5344CB8AC3E}">
        <p14:creationId xmlns:p14="http://schemas.microsoft.com/office/powerpoint/2010/main" val="920310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Time-warping distance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80210"/>
              </p:ext>
            </p:extLst>
          </p:nvPr>
        </p:nvGraphicFramePr>
        <p:xfrm>
          <a:off x="114307" y="2316480"/>
          <a:ext cx="887729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63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F46745AF-4209-4BCF-BBF1-67401C481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15357"/>
              </p:ext>
            </p:extLst>
          </p:nvPr>
        </p:nvGraphicFramePr>
        <p:xfrm>
          <a:off x="114305" y="4470679"/>
          <a:ext cx="8877296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70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</a:t>
                      </a:r>
                      <a:r>
                        <a:rPr lang="en-US" dirty="0"/>
                        <a:t>/v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B704EF-4361-4480-BEA9-015E192C04B5}"/>
              </a:ext>
            </a:extLst>
          </p:cNvPr>
          <p:cNvSpPr txBox="1"/>
          <p:nvPr/>
        </p:nvSpPr>
        <p:spPr>
          <a:xfrm>
            <a:off x="1718645" y="1808100"/>
            <a:ext cx="202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b="1" dirty="0">
                <a:solidFill>
                  <a:srgbClr val="7030A0"/>
                </a:solidFill>
              </a:rPr>
              <a:t>B</a:t>
            </a:r>
            <a:r>
              <a:rPr lang="nl-NL" sz="2000" b="1" dirty="0">
                <a:solidFill>
                  <a:srgbClr val="7030A0"/>
                </a:solidFill>
              </a:rPr>
              <a:t>e</a:t>
            </a:r>
            <a:r>
              <a:rPr lang="en-NL" sz="2000" b="1" dirty="0">
                <a:solidFill>
                  <a:srgbClr val="7030A0"/>
                </a:solidFill>
              </a:rPr>
              <a:t>f</a:t>
            </a:r>
            <a:r>
              <a:rPr lang="nl-NL" sz="2000" b="1" dirty="0">
                <a:solidFill>
                  <a:srgbClr val="7030A0"/>
                </a:solidFill>
              </a:rPr>
              <a:t>o</a:t>
            </a:r>
            <a:r>
              <a:rPr lang="en-NL" sz="2000" b="1" dirty="0">
                <a:solidFill>
                  <a:srgbClr val="7030A0"/>
                </a:solidFill>
              </a:rPr>
              <a:t>r</a:t>
            </a:r>
            <a:r>
              <a:rPr lang="nl-NL" sz="2000" b="1" dirty="0">
                <a:solidFill>
                  <a:srgbClr val="7030A0"/>
                </a:solidFill>
              </a:rPr>
              <a:t>e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l</a:t>
            </a:r>
            <a:r>
              <a:rPr lang="nl-NL" sz="2000" b="1" dirty="0">
                <a:solidFill>
                  <a:srgbClr val="7030A0"/>
                </a:solidFill>
              </a:rPr>
              <a:t>i</a:t>
            </a:r>
            <a:r>
              <a:rPr lang="en-NL" sz="2000" b="1" dirty="0">
                <a:solidFill>
                  <a:srgbClr val="7030A0"/>
                </a:solidFill>
              </a:rPr>
              <a:t>g</a:t>
            </a:r>
            <a:r>
              <a:rPr lang="nl-NL" sz="2000" b="1" dirty="0">
                <a:solidFill>
                  <a:srgbClr val="7030A0"/>
                </a:solidFill>
              </a:rPr>
              <a:t>n</a:t>
            </a:r>
            <a:r>
              <a:rPr lang="en-NL" sz="2000" b="1" dirty="0">
                <a:solidFill>
                  <a:srgbClr val="7030A0"/>
                </a:solidFill>
              </a:rPr>
              <a:t>m</a:t>
            </a:r>
            <a:r>
              <a:rPr lang="nl-NL" sz="2000" b="1" dirty="0">
                <a:solidFill>
                  <a:srgbClr val="7030A0"/>
                </a:solidFill>
              </a:rPr>
              <a:t>e</a:t>
            </a:r>
            <a:r>
              <a:rPr lang="en-NL" sz="2000" b="1" dirty="0">
                <a:solidFill>
                  <a:srgbClr val="7030A0"/>
                </a:solidFill>
              </a:rPr>
              <a:t>n</a:t>
            </a:r>
            <a:r>
              <a:rPr lang="nl-NL" sz="2000" b="1" dirty="0">
                <a:solidFill>
                  <a:srgbClr val="7030A0"/>
                </a:solidFill>
              </a:rPr>
              <a:t>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0AC45-237C-4DAD-8B76-721EDE3EDE15}"/>
              </a:ext>
            </a:extLst>
          </p:cNvPr>
          <p:cNvSpPr txBox="1"/>
          <p:nvPr/>
        </p:nvSpPr>
        <p:spPr>
          <a:xfrm>
            <a:off x="1718645" y="4052222"/>
            <a:ext cx="1859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f</a:t>
            </a:r>
            <a:r>
              <a:rPr lang="nl-NL" sz="2000" b="1" dirty="0">
                <a:solidFill>
                  <a:srgbClr val="7030A0"/>
                </a:solidFill>
              </a:rPr>
              <a:t>t</a:t>
            </a:r>
            <a:r>
              <a:rPr lang="en-NL" sz="2000" b="1" dirty="0">
                <a:solidFill>
                  <a:srgbClr val="7030A0"/>
                </a:solidFill>
              </a:rPr>
              <a:t>e</a:t>
            </a:r>
            <a:r>
              <a:rPr lang="nl-NL" sz="2000" b="1" dirty="0">
                <a:solidFill>
                  <a:srgbClr val="7030A0"/>
                </a:solidFill>
              </a:rPr>
              <a:t>r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l</a:t>
            </a:r>
            <a:r>
              <a:rPr lang="nl-NL" sz="2000" b="1" dirty="0">
                <a:solidFill>
                  <a:srgbClr val="7030A0"/>
                </a:solidFill>
              </a:rPr>
              <a:t>i</a:t>
            </a:r>
            <a:r>
              <a:rPr lang="en-NL" sz="2000" b="1" dirty="0">
                <a:solidFill>
                  <a:srgbClr val="7030A0"/>
                </a:solidFill>
              </a:rPr>
              <a:t>g</a:t>
            </a:r>
            <a:r>
              <a:rPr lang="nl-NL" sz="2000" b="1" dirty="0">
                <a:solidFill>
                  <a:srgbClr val="7030A0"/>
                </a:solidFill>
              </a:rPr>
              <a:t>n</a:t>
            </a:r>
            <a:r>
              <a:rPr lang="en-NL" sz="2000" b="1" dirty="0">
                <a:solidFill>
                  <a:srgbClr val="7030A0"/>
                </a:solidFill>
              </a:rPr>
              <a:t>m</a:t>
            </a:r>
            <a:r>
              <a:rPr lang="nl-NL" sz="2000" b="1" dirty="0">
                <a:solidFill>
                  <a:srgbClr val="7030A0"/>
                </a:solidFill>
              </a:rPr>
              <a:t>e</a:t>
            </a:r>
            <a:r>
              <a:rPr lang="en-NL" sz="2000" b="1" dirty="0">
                <a:solidFill>
                  <a:srgbClr val="7030A0"/>
                </a:solidFill>
              </a:rPr>
              <a:t>n</a:t>
            </a:r>
            <a:r>
              <a:rPr lang="nl-NL" sz="2000" b="1" dirty="0">
                <a:solidFill>
                  <a:srgbClr val="7030A0"/>
                </a:solidFill>
              </a:rPr>
              <a:t>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AF3C3-6BCF-4C7D-AB7B-0171A787A29B}"/>
              </a:ext>
            </a:extLst>
          </p:cNvPr>
          <p:cNvSpPr txBox="1"/>
          <p:nvPr/>
        </p:nvSpPr>
        <p:spPr>
          <a:xfrm>
            <a:off x="1635424" y="5916992"/>
            <a:ext cx="5083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l</a:t>
            </a:r>
            <a:r>
              <a:rPr lang="nl-NL" sz="2000" b="1" dirty="0">
                <a:solidFill>
                  <a:srgbClr val="7030A0"/>
                </a:solidFill>
              </a:rPr>
              <a:t>t</a:t>
            </a:r>
            <a:r>
              <a:rPr lang="en-NL" sz="2000" b="1" dirty="0">
                <a:solidFill>
                  <a:srgbClr val="7030A0"/>
                </a:solidFill>
              </a:rPr>
              <a:t>h</a:t>
            </a:r>
            <a:r>
              <a:rPr lang="nl-NL" sz="2000" b="1" dirty="0">
                <a:solidFill>
                  <a:srgbClr val="7030A0"/>
                </a:solidFill>
              </a:rPr>
              <a:t>o</a:t>
            </a:r>
            <a:r>
              <a:rPr lang="en-NL" sz="2000" b="1" dirty="0">
                <a:solidFill>
                  <a:srgbClr val="7030A0"/>
                </a:solidFill>
              </a:rPr>
              <a:t>u</a:t>
            </a:r>
            <a:r>
              <a:rPr lang="nl-NL" sz="2000" b="1" dirty="0">
                <a:solidFill>
                  <a:srgbClr val="7030A0"/>
                </a:solidFill>
              </a:rPr>
              <a:t>g</a:t>
            </a:r>
            <a:r>
              <a:rPr lang="en-NL" sz="2000" b="1" dirty="0">
                <a:solidFill>
                  <a:srgbClr val="7030A0"/>
                </a:solidFill>
              </a:rPr>
              <a:t>h we consider more points, </a:t>
            </a:r>
          </a:p>
          <a:p>
            <a:r>
              <a:rPr lang="en-NL" sz="2000" b="1" dirty="0">
                <a:solidFill>
                  <a:srgbClr val="7030A0"/>
                </a:solidFill>
              </a:rPr>
              <a:t>their </a:t>
            </a:r>
            <a:r>
              <a:rPr lang="en-NL" sz="2000" b="1" dirty="0" err="1">
                <a:solidFill>
                  <a:srgbClr val="7030A0"/>
                </a:solidFill>
              </a:rPr>
              <a:t>synchr</a:t>
            </a:r>
            <a:r>
              <a:rPr lang="nl-NL" sz="2000" b="1" dirty="0">
                <a:solidFill>
                  <a:srgbClr val="7030A0"/>
                </a:solidFill>
              </a:rPr>
              <a:t>o</a:t>
            </a:r>
            <a:r>
              <a:rPr lang="en-NL" sz="2000" b="1" dirty="0">
                <a:solidFill>
                  <a:srgbClr val="7030A0"/>
                </a:solidFill>
              </a:rPr>
              <a:t>n</a:t>
            </a:r>
            <a:r>
              <a:rPr lang="nl-NL" sz="2000" b="1" dirty="0">
                <a:solidFill>
                  <a:srgbClr val="7030A0"/>
                </a:solidFill>
              </a:rPr>
              <a:t>i</a:t>
            </a:r>
            <a:r>
              <a:rPr lang="en-NL" sz="2000" b="1" dirty="0">
                <a:solidFill>
                  <a:srgbClr val="7030A0"/>
                </a:solidFill>
              </a:rPr>
              <a:t>s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t</a:t>
            </a:r>
            <a:r>
              <a:rPr lang="nl-NL" sz="2000" b="1" dirty="0">
                <a:solidFill>
                  <a:srgbClr val="7030A0"/>
                </a:solidFill>
              </a:rPr>
              <a:t>i</a:t>
            </a:r>
            <a:r>
              <a:rPr lang="en-NL" sz="2000" b="1" dirty="0">
                <a:solidFill>
                  <a:srgbClr val="7030A0"/>
                </a:solidFill>
              </a:rPr>
              <a:t>o</a:t>
            </a:r>
            <a:r>
              <a:rPr lang="nl-NL" sz="2000" b="1" dirty="0">
                <a:solidFill>
                  <a:srgbClr val="7030A0"/>
                </a:solidFill>
              </a:rPr>
              <a:t>n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g</a:t>
            </a:r>
            <a:r>
              <a:rPr lang="en-NL" sz="2000" b="1" dirty="0" err="1">
                <a:solidFill>
                  <a:srgbClr val="7030A0"/>
                </a:solidFill>
              </a:rPr>
              <a:t>i</a:t>
            </a:r>
            <a:r>
              <a:rPr lang="nl-NL" sz="2000" b="1" dirty="0">
                <a:solidFill>
                  <a:srgbClr val="7030A0"/>
                </a:solidFill>
              </a:rPr>
              <a:t>v</a:t>
            </a:r>
            <a:r>
              <a:rPr lang="en-NL" sz="2000" b="1" dirty="0">
                <a:solidFill>
                  <a:srgbClr val="7030A0"/>
                </a:solidFill>
              </a:rPr>
              <a:t>e</a:t>
            </a:r>
            <a:r>
              <a:rPr lang="nl-NL" sz="2000" b="1" dirty="0">
                <a:solidFill>
                  <a:srgbClr val="7030A0"/>
                </a:solidFill>
              </a:rPr>
              <a:t>s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s</a:t>
            </a:r>
            <a:r>
              <a:rPr lang="en-NL" sz="2000" b="1" dirty="0">
                <a:solidFill>
                  <a:srgbClr val="7030A0"/>
                </a:solidFill>
              </a:rPr>
              <a:t>m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l</a:t>
            </a:r>
            <a:r>
              <a:rPr lang="nl-NL" sz="2000" b="1" dirty="0">
                <a:solidFill>
                  <a:srgbClr val="7030A0"/>
                </a:solidFill>
              </a:rPr>
              <a:t>l</a:t>
            </a:r>
            <a:r>
              <a:rPr lang="en-NL" sz="2000" b="1" dirty="0">
                <a:solidFill>
                  <a:srgbClr val="7030A0"/>
                </a:solidFill>
              </a:rPr>
              <a:t>e</a:t>
            </a:r>
            <a:r>
              <a:rPr lang="nl-NL" sz="2000" b="1" dirty="0">
                <a:solidFill>
                  <a:srgbClr val="7030A0"/>
                </a:solidFill>
              </a:rPr>
              <a:t>r</a:t>
            </a:r>
            <a:r>
              <a:rPr lang="en-NL" sz="2000" b="1" dirty="0">
                <a:solidFill>
                  <a:srgbClr val="7030A0"/>
                </a:solidFill>
              </a:rPr>
              <a:t> </a:t>
            </a:r>
            <a:r>
              <a:rPr lang="nl-NL" sz="2000" b="1" dirty="0">
                <a:solidFill>
                  <a:srgbClr val="7030A0"/>
                </a:solidFill>
              </a:rPr>
              <a:t>d</a:t>
            </a:r>
            <a:r>
              <a:rPr lang="en-NL" sz="2000" b="1" dirty="0" err="1">
                <a:solidFill>
                  <a:srgbClr val="7030A0"/>
                </a:solidFill>
              </a:rPr>
              <a:t>i</a:t>
            </a:r>
            <a:r>
              <a:rPr lang="nl-NL" sz="2000" b="1" dirty="0">
                <a:solidFill>
                  <a:srgbClr val="7030A0"/>
                </a:solidFill>
              </a:rPr>
              <a:t>s</a:t>
            </a:r>
            <a:r>
              <a:rPr lang="en-NL" sz="2000" b="1" dirty="0">
                <a:solidFill>
                  <a:srgbClr val="7030A0"/>
                </a:solidFill>
              </a:rPr>
              <a:t>t</a:t>
            </a:r>
            <a:r>
              <a:rPr lang="nl-NL" sz="2000" b="1" dirty="0">
                <a:solidFill>
                  <a:srgbClr val="7030A0"/>
                </a:solidFill>
              </a:rPr>
              <a:t>a</a:t>
            </a:r>
            <a:r>
              <a:rPr lang="en-NL" sz="2000" b="1" dirty="0">
                <a:solidFill>
                  <a:srgbClr val="7030A0"/>
                </a:solidFill>
              </a:rPr>
              <a:t>n</a:t>
            </a:r>
            <a:r>
              <a:rPr lang="nl-NL" sz="2000" b="1" dirty="0">
                <a:solidFill>
                  <a:srgbClr val="7030A0"/>
                </a:solidFill>
              </a:rPr>
              <a:t>c</a:t>
            </a:r>
            <a:r>
              <a:rPr lang="en-NL" sz="2000" b="1" dirty="0">
                <a:solidFill>
                  <a:srgbClr val="7030A0"/>
                </a:solidFill>
              </a:rPr>
              <a:t>e!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8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4A23-D86D-4B2E-995E-C346150E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EDDB-4819-4150-B85E-D2F2639E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Extensive use in </a:t>
            </a:r>
          </a:p>
          <a:p>
            <a:pPr lvl="1"/>
            <a:r>
              <a:rPr lang="en-US" sz="1800" dirty="0"/>
              <a:t>Speech recognition</a:t>
            </a:r>
          </a:p>
          <a:p>
            <a:pPr lvl="1"/>
            <a:r>
              <a:rPr lang="en-US" sz="1800" dirty="0"/>
              <a:t>Gesture recognition</a:t>
            </a:r>
          </a:p>
          <a:p>
            <a:pPr lvl="1"/>
            <a:r>
              <a:rPr lang="en-US" sz="1800" dirty="0"/>
              <a:t>Handwriting recognition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dirty="0"/>
              <a:t>But now, also in</a:t>
            </a:r>
          </a:p>
          <a:p>
            <a:pPr lvl="1"/>
            <a:r>
              <a:rPr lang="en-US" sz="1800" dirty="0"/>
              <a:t>Clustering malware behavior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9B2A8-511A-46F5-8379-0E1339745694}"/>
              </a:ext>
            </a:extLst>
          </p:cNvPr>
          <p:cNvGrpSpPr/>
          <p:nvPr/>
        </p:nvGrpSpPr>
        <p:grpSpPr>
          <a:xfrm>
            <a:off x="2370180" y="4061884"/>
            <a:ext cx="6302901" cy="1849191"/>
            <a:chOff x="2640871" y="3826934"/>
            <a:chExt cx="5046862" cy="12107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214764-54E9-4969-8BDB-426DFE7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0871" y="3905718"/>
              <a:ext cx="5046862" cy="104940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DEA64A-A7AB-4674-9E84-360C76159A6A}"/>
                </a:ext>
              </a:extLst>
            </p:cNvPr>
            <p:cNvSpPr/>
            <p:nvPr/>
          </p:nvSpPr>
          <p:spPr>
            <a:xfrm>
              <a:off x="4642787" y="3826934"/>
              <a:ext cx="287867" cy="121073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1575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8291-5161-4C42-B8F8-806B3E6E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Clustering 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68CD9-7B74-6F46-84D5-60C8F22C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497" y="4027373"/>
            <a:ext cx="3011583" cy="2439466"/>
          </a:xfrm>
        </p:spPr>
        <p:txBody>
          <a:bodyPr/>
          <a:lstStyle/>
          <a:p>
            <a:r>
              <a:rPr lang="en-NL" dirty="0"/>
              <a:t>DTW on network traffic with clustering identifies malware families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sz="1600" dirty="0"/>
              <a:t>A. Nadeem et 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2057B-61F8-4FE2-AF58-BB03937A1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2" b="2151"/>
          <a:stretch/>
        </p:blipFill>
        <p:spPr>
          <a:xfrm>
            <a:off x="2972478" y="1089008"/>
            <a:ext cx="5677715" cy="823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A14DA-881F-46ED-BB16-244F23C36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3" b="3219"/>
          <a:stretch/>
        </p:blipFill>
        <p:spPr>
          <a:xfrm>
            <a:off x="2945800" y="2007251"/>
            <a:ext cx="5727281" cy="82337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9DA9E2-7BF4-4091-B309-E3BA13E0E5E7}"/>
              </a:ext>
            </a:extLst>
          </p:cNvPr>
          <p:cNvSpPr txBox="1"/>
          <p:nvPr/>
        </p:nvSpPr>
        <p:spPr>
          <a:xfrm>
            <a:off x="1621325" y="1375830"/>
            <a:ext cx="164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Zeus-738f →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Gozi-4bd7 →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CAD32-060D-7B46-8D74-BB3B07E1F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24" y="2962784"/>
            <a:ext cx="3783525" cy="35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7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variant of time-warping</a:t>
            </a:r>
          </a:p>
          <a:p>
            <a:endParaRPr lang="en-US" dirty="0"/>
          </a:p>
          <a:p>
            <a:r>
              <a:rPr lang="en-US" dirty="0"/>
              <a:t>Build matrix using (dynamic programming):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W is </a:t>
            </a:r>
            <a:r>
              <a:rPr lang="en-NL" dirty="0"/>
              <a:t>a</a:t>
            </a:r>
            <a:r>
              <a:rPr lang="en-US" dirty="0"/>
              <a:t> gap penalty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58" y="2835664"/>
            <a:ext cx="4819284" cy="18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6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variant of time-warping</a:t>
            </a:r>
          </a:p>
          <a:p>
            <a:endParaRPr lang="en-US" dirty="0"/>
          </a:p>
          <a:p>
            <a:r>
              <a:rPr lang="en-US" dirty="0"/>
              <a:t>Build matrix using (dynamic programming):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W is </a:t>
            </a:r>
            <a:r>
              <a:rPr lang="en-NL" dirty="0"/>
              <a:t>a</a:t>
            </a:r>
            <a:r>
              <a:rPr lang="en-US" dirty="0"/>
              <a:t> gap penalty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58" y="2835664"/>
            <a:ext cx="4819284" cy="18541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256BDCC-5B01-417E-B4AE-89426A0F6DEB}"/>
              </a:ext>
            </a:extLst>
          </p:cNvPr>
          <p:cNvSpPr/>
          <p:nvPr/>
        </p:nvSpPr>
        <p:spPr bwMode="auto">
          <a:xfrm>
            <a:off x="6811108" y="2919046"/>
            <a:ext cx="1682261" cy="5099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dirty="0">
                <a:latin typeface="Arial" charset="0"/>
                <a:ea typeface="ＭＳ Ｐゴシック" pitchFamily="1" charset="-128"/>
              </a:rPr>
              <a:t>D</a:t>
            </a:r>
            <a:r>
              <a:rPr kumimoji="0" lang="en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i</a:t>
            </a:r>
            <a:r>
              <a:rPr kumimoji="0" lang="nl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a</a:t>
            </a:r>
            <a:r>
              <a:rPr kumimoji="0" lang="en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g</a:t>
            </a:r>
            <a:r>
              <a:rPr kumimoji="0" lang="nl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o</a:t>
            </a:r>
            <a:r>
              <a:rPr kumimoji="0" lang="en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n</a:t>
            </a:r>
            <a:r>
              <a:rPr kumimoji="0" lang="nl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a</a:t>
            </a:r>
            <a:r>
              <a:rPr kumimoji="0" lang="en-N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291EE0-E812-4687-B581-6A28F21EC591}"/>
              </a:ext>
            </a:extLst>
          </p:cNvPr>
          <p:cNvSpPr/>
          <p:nvPr/>
        </p:nvSpPr>
        <p:spPr bwMode="auto">
          <a:xfrm>
            <a:off x="7285893" y="3682155"/>
            <a:ext cx="1682261" cy="5099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dirty="0">
                <a:latin typeface="Arial" charset="0"/>
                <a:ea typeface="ＭＳ Ｐゴシック" pitchFamily="1" charset="-128"/>
              </a:rPr>
              <a:t>Ri</a:t>
            </a:r>
            <a:r>
              <a:rPr lang="nl-NL" dirty="0">
                <a:latin typeface="Arial" charset="0"/>
                <a:ea typeface="ＭＳ Ｐゴシック" pitchFamily="1" charset="-128"/>
              </a:rPr>
              <a:t>g</a:t>
            </a:r>
            <a:r>
              <a:rPr lang="en-NL" dirty="0">
                <a:latin typeface="Arial" charset="0"/>
                <a:ea typeface="ＭＳ Ｐゴシック" pitchFamily="1" charset="-128"/>
              </a:rPr>
              <a:t>h</a:t>
            </a:r>
            <a:r>
              <a:rPr lang="nl-NL" dirty="0">
                <a:latin typeface="Arial" charset="0"/>
                <a:ea typeface="ＭＳ Ｐゴシック" pitchFamily="1" charset="-128"/>
              </a:rPr>
              <a:t>t</a:t>
            </a:r>
            <a:endParaRPr kumimoji="0" lang="en-N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26681-CACD-448E-8CF7-B09AA278147A}"/>
              </a:ext>
            </a:extLst>
          </p:cNvPr>
          <p:cNvSpPr/>
          <p:nvPr/>
        </p:nvSpPr>
        <p:spPr bwMode="auto">
          <a:xfrm>
            <a:off x="6905553" y="4433064"/>
            <a:ext cx="1682261" cy="5099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dirty="0">
                <a:latin typeface="Arial" charset="0"/>
                <a:ea typeface="ＭＳ Ｐゴシック" pitchFamily="1" charset="-128"/>
              </a:rPr>
              <a:t>D</a:t>
            </a:r>
            <a:r>
              <a:rPr lang="nl-NL" dirty="0">
                <a:latin typeface="Arial" charset="0"/>
                <a:ea typeface="ＭＳ Ｐゴシック" pitchFamily="1" charset="-128"/>
              </a:rPr>
              <a:t>o</a:t>
            </a:r>
            <a:r>
              <a:rPr lang="en-NL" dirty="0">
                <a:latin typeface="Arial" charset="0"/>
                <a:ea typeface="ＭＳ Ｐゴシック" pitchFamily="1" charset="-128"/>
              </a:rPr>
              <a:t>w</a:t>
            </a:r>
            <a:r>
              <a:rPr lang="nl-NL" dirty="0">
                <a:latin typeface="Arial" charset="0"/>
                <a:ea typeface="ＭＳ Ｐゴシック" pitchFamily="1" charset="-128"/>
              </a:rPr>
              <a:t>n</a:t>
            </a:r>
            <a:endParaRPr kumimoji="0" lang="en-N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3A054-6056-4AAA-90E6-263C93210071}"/>
              </a:ext>
            </a:extLst>
          </p:cNvPr>
          <p:cNvCxnSpPr>
            <a:cxnSpLocks/>
          </p:cNvCxnSpPr>
          <p:nvPr/>
        </p:nvCxnSpPr>
        <p:spPr bwMode="auto">
          <a:xfrm flipH="1">
            <a:off x="5363308" y="3174023"/>
            <a:ext cx="1447801" cy="6328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341DAB-ADF2-4A47-A4C7-713810E82121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5884985" y="3937132"/>
            <a:ext cx="1400908" cy="124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CE8D22-4D0B-4889-9F69-1EE1291A7E90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 flipV="1">
            <a:off x="5884985" y="4384431"/>
            <a:ext cx="1020568" cy="3036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050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variant of time-warping</a:t>
            </a:r>
          </a:p>
          <a:p>
            <a:endParaRPr lang="en-US" dirty="0"/>
          </a:p>
          <a:p>
            <a:r>
              <a:rPr lang="en-US" dirty="0"/>
              <a:t>Build matrix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W is the gap penalty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16" y="3098800"/>
            <a:ext cx="4819284" cy="18541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04800" y="2895600"/>
            <a:ext cx="6959600" cy="292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Very popular in bioinformatics: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568380"/>
            <a:ext cx="6527800" cy="22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4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tectionTrajectories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2" y="532852"/>
            <a:ext cx="6096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46210-2211-40B2-B9D5-3611676E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F016-750D-48A0-AAA4-5958466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49101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variant of time-warping</a:t>
            </a:r>
          </a:p>
          <a:p>
            <a:endParaRPr lang="en-US" dirty="0"/>
          </a:p>
          <a:p>
            <a:r>
              <a:rPr lang="en-US" dirty="0"/>
              <a:t>Build matrix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W is the gap penalty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16" y="3098800"/>
            <a:ext cx="4819284" cy="18541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04800" y="2895600"/>
            <a:ext cx="6959600" cy="292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Very popular in bioinformatics: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568380"/>
            <a:ext cx="6527800" cy="224907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1790700" y="1028700"/>
            <a:ext cx="6642100" cy="5003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Also used for system call traces: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878" y="1930401"/>
            <a:ext cx="5618522" cy="36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3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slicing:</a:t>
            </a:r>
          </a:p>
          <a:p>
            <a:pPr lvl="1"/>
            <a:r>
              <a:rPr lang="en-US" dirty="0"/>
              <a:t>assign slice values, incrementing over time</a:t>
            </a:r>
          </a:p>
          <a:p>
            <a:pPr lvl="1"/>
            <a:r>
              <a:rPr lang="en-US" dirty="0"/>
              <a:t>learn different models for different slices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Sliding windows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obtain fixed length rows by moving a window over the series</a:t>
            </a:r>
          </a:p>
          <a:p>
            <a:pPr lvl="1"/>
            <a:r>
              <a:rPr lang="en-US" dirty="0"/>
              <a:t>learn a model from the obtained data table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Distances with sequential orders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 normalize if shape matters</a:t>
            </a:r>
          </a:p>
          <a:p>
            <a:pPr lvl="1"/>
            <a:r>
              <a:rPr lang="en-US" dirty="0"/>
              <a:t>Euclidean distance is OK for synchronized series</a:t>
            </a:r>
          </a:p>
          <a:p>
            <a:pPr lvl="1"/>
            <a:r>
              <a:rPr lang="en-US" dirty="0"/>
              <a:t>Time warping/sequence alignment handles out-of-sync series</a:t>
            </a:r>
          </a:p>
          <a:p>
            <a:pPr lvl="2"/>
            <a:r>
              <a:rPr lang="en-US" dirty="0"/>
              <a:t>Possible to include gaps to allow for noise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0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Applying standard machine learning methods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Time slicing, sliding windows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Computing distances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Modeling time-series</a:t>
            </a:r>
          </a:p>
          <a:p>
            <a:pPr lvl="1"/>
            <a:r>
              <a:rPr lang="en-US" altLang="zh-CN" dirty="0"/>
              <a:t>Auto-Regressive Moving Average (ARMA)</a:t>
            </a:r>
          </a:p>
          <a:p>
            <a:pPr lvl="1"/>
            <a:r>
              <a:rPr lang="en-US" altLang="zh-CN" dirty="0"/>
              <a:t>Filtering noise, Fourier transform</a:t>
            </a:r>
          </a:p>
          <a:p>
            <a:endParaRPr lang="en-US" altLang="zh-CN" dirty="0"/>
          </a:p>
          <a:p>
            <a:r>
              <a:rPr lang="en-US" altLang="zh-CN" dirty="0"/>
              <a:t>Discrete sequential models</a:t>
            </a:r>
          </a:p>
          <a:p>
            <a:pPr lvl="1"/>
            <a:r>
              <a:rPr lang="en-US" altLang="zh-CN" dirty="0"/>
              <a:t>Markov chains</a:t>
            </a:r>
          </a:p>
          <a:p>
            <a:pPr lvl="1"/>
            <a:r>
              <a:rPr lang="en-US" altLang="zh-CN" dirty="0"/>
              <a:t>N-grams</a:t>
            </a:r>
          </a:p>
        </p:txBody>
      </p:sp>
    </p:spTree>
    <p:extLst>
      <p:ext uri="{BB962C8B-B14F-4D97-AF65-F5344CB8AC3E}">
        <p14:creationId xmlns:p14="http://schemas.microsoft.com/office/powerpoint/2010/main" val="864387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prediction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 v8, based on v1, .., v7</a:t>
            </a:r>
          </a:p>
          <a:p>
            <a:endParaRPr lang="en-US" dirty="0"/>
          </a:p>
          <a:p>
            <a:r>
              <a:rPr lang="en-US" dirty="0"/>
              <a:t>Can use any predictor such as Regression Trees, Probabilistic Models, Linear/Polynomial Regression</a:t>
            </a:r>
          </a:p>
          <a:p>
            <a:endParaRPr lang="en-US" dirty="0"/>
          </a:p>
          <a:p>
            <a:r>
              <a:rPr lang="en-US" dirty="0"/>
              <a:t>Common baseline: </a:t>
            </a:r>
            <a:r>
              <a:rPr lang="en-US" i="1" dirty="0">
                <a:solidFill>
                  <a:srgbClr val="7030A0"/>
                </a:solidFill>
              </a:rPr>
              <a:t>persistence </a:t>
            </a:r>
            <a:r>
              <a:rPr lang="mr-IN" i="1" dirty="0">
                <a:solidFill>
                  <a:srgbClr val="7030A0"/>
                </a:solidFill>
              </a:rPr>
              <a:t>–</a:t>
            </a:r>
            <a:r>
              <a:rPr lang="en-US" i="1" dirty="0">
                <a:solidFill>
                  <a:srgbClr val="7030A0"/>
                </a:solidFill>
              </a:rPr>
              <a:t> predict the last value</a:t>
            </a:r>
          </a:p>
          <a:p>
            <a:endParaRPr lang="en-US" dirty="0"/>
          </a:p>
          <a:p>
            <a:r>
              <a:rPr lang="en-NL" dirty="0"/>
              <a:t>T</a:t>
            </a:r>
            <a:r>
              <a:rPr lang="nl-NL" dirty="0"/>
              <a:t>h</a:t>
            </a:r>
            <a:r>
              <a:rPr lang="en-NL" dirty="0"/>
              <a:t>e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s</a:t>
            </a:r>
            <a:r>
              <a:rPr lang="en-NL" dirty="0"/>
              <a:t>t common time se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e</a:t>
            </a:r>
            <a:r>
              <a:rPr lang="en-NL" dirty="0"/>
              <a:t>s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o</a:t>
            </a:r>
            <a:r>
              <a:rPr lang="en-NL" dirty="0"/>
              <a:t>n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a</a:t>
            </a:r>
            <a:r>
              <a:rPr lang="en-NL" dirty="0"/>
              <a:t>t 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m</a:t>
            </a:r>
            <a:r>
              <a:rPr lang="en-NL" dirty="0"/>
              <a:t>b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e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n </a:t>
            </a:r>
            <a:r>
              <a:rPr lang="nl-NL" b="1" i="1" dirty="0">
                <a:solidFill>
                  <a:srgbClr val="7030A0"/>
                </a:solidFill>
              </a:rPr>
              <a:t>a</a:t>
            </a:r>
            <a:r>
              <a:rPr lang="en-NL" b="1" i="1" dirty="0">
                <a:solidFill>
                  <a:srgbClr val="7030A0"/>
                </a:solidFill>
              </a:rPr>
              <a:t>u</a:t>
            </a:r>
            <a:r>
              <a:rPr lang="nl-NL" b="1" i="1" dirty="0">
                <a:solidFill>
                  <a:srgbClr val="7030A0"/>
                </a:solidFill>
              </a:rPr>
              <a:t>t</a:t>
            </a:r>
            <a:r>
              <a:rPr lang="en-NL" b="1" i="1" dirty="0">
                <a:solidFill>
                  <a:srgbClr val="7030A0"/>
                </a:solidFill>
              </a:rPr>
              <a:t>o</a:t>
            </a:r>
            <a:r>
              <a:rPr lang="nl-NL" b="1" i="1" dirty="0">
                <a:solidFill>
                  <a:srgbClr val="7030A0"/>
                </a:solidFill>
              </a:rPr>
              <a:t>r</a:t>
            </a:r>
            <a:r>
              <a:rPr lang="en-NL" b="1" i="1" dirty="0">
                <a:solidFill>
                  <a:srgbClr val="7030A0"/>
                </a:solidFill>
              </a:rPr>
              <a:t>e</a:t>
            </a:r>
            <a:r>
              <a:rPr lang="nl-NL" b="1" i="1" dirty="0">
                <a:solidFill>
                  <a:srgbClr val="7030A0"/>
                </a:solidFill>
              </a:rPr>
              <a:t>g</a:t>
            </a:r>
            <a:r>
              <a:rPr lang="en-NL" b="1" i="1" dirty="0">
                <a:solidFill>
                  <a:srgbClr val="7030A0"/>
                </a:solidFill>
              </a:rPr>
              <a:t>r</a:t>
            </a:r>
            <a:r>
              <a:rPr lang="nl-NL" b="1" i="1" dirty="0">
                <a:solidFill>
                  <a:srgbClr val="7030A0"/>
                </a:solidFill>
              </a:rPr>
              <a:t>e</a:t>
            </a:r>
            <a:r>
              <a:rPr lang="en-NL" b="1" i="1" dirty="0">
                <a:solidFill>
                  <a:srgbClr val="7030A0"/>
                </a:solidFill>
              </a:rPr>
              <a:t>s</a:t>
            </a:r>
            <a:r>
              <a:rPr lang="nl-NL" b="1" i="1" dirty="0">
                <a:solidFill>
                  <a:srgbClr val="7030A0"/>
                </a:solidFill>
              </a:rPr>
              <a:t>s</a:t>
            </a:r>
            <a:r>
              <a:rPr lang="en-NL" b="1" i="1" dirty="0" err="1">
                <a:solidFill>
                  <a:srgbClr val="7030A0"/>
                </a:solidFill>
              </a:rPr>
              <a:t>i</a:t>
            </a:r>
            <a:r>
              <a:rPr lang="nl-NL" b="1" i="1" dirty="0">
                <a:solidFill>
                  <a:srgbClr val="7030A0"/>
                </a:solidFill>
              </a:rPr>
              <a:t>v</a:t>
            </a:r>
            <a:r>
              <a:rPr lang="en-NL" b="1" i="1" dirty="0">
                <a:solidFill>
                  <a:srgbClr val="7030A0"/>
                </a:solidFill>
              </a:rPr>
              <a:t>e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b="1" i="1" dirty="0">
                <a:solidFill>
                  <a:srgbClr val="7030A0"/>
                </a:solidFill>
              </a:rPr>
              <a:t>m</a:t>
            </a:r>
            <a:r>
              <a:rPr lang="en-NL" b="1" i="1" dirty="0">
                <a:solidFill>
                  <a:srgbClr val="7030A0"/>
                </a:solidFill>
              </a:rPr>
              <a:t>o</a:t>
            </a:r>
            <a:r>
              <a:rPr lang="nl-NL" b="1" i="1" dirty="0">
                <a:solidFill>
                  <a:srgbClr val="7030A0"/>
                </a:solidFill>
              </a:rPr>
              <a:t>v</a:t>
            </a:r>
            <a:r>
              <a:rPr lang="en-NL" b="1" i="1" dirty="0" err="1">
                <a:solidFill>
                  <a:srgbClr val="7030A0"/>
                </a:solidFill>
              </a:rPr>
              <a:t>i</a:t>
            </a:r>
            <a:r>
              <a:rPr lang="nl-NL" b="1" i="1" dirty="0">
                <a:solidFill>
                  <a:srgbClr val="7030A0"/>
                </a:solidFill>
              </a:rPr>
              <a:t>n</a:t>
            </a:r>
            <a:r>
              <a:rPr lang="en-NL" b="1" i="1" dirty="0">
                <a:solidFill>
                  <a:srgbClr val="7030A0"/>
                </a:solidFill>
              </a:rPr>
              <a:t>g </a:t>
            </a:r>
            <a:r>
              <a:rPr lang="nl-NL" b="1" i="1" dirty="0">
                <a:solidFill>
                  <a:srgbClr val="7030A0"/>
                </a:solidFill>
              </a:rPr>
              <a:t>a</a:t>
            </a:r>
            <a:r>
              <a:rPr lang="en-NL" b="1" i="1" dirty="0">
                <a:solidFill>
                  <a:srgbClr val="7030A0"/>
                </a:solidFill>
              </a:rPr>
              <a:t>v</a:t>
            </a:r>
            <a:r>
              <a:rPr lang="nl-NL" b="1" i="1" dirty="0">
                <a:solidFill>
                  <a:srgbClr val="7030A0"/>
                </a:solidFill>
              </a:rPr>
              <a:t>e</a:t>
            </a:r>
            <a:r>
              <a:rPr lang="en-NL" b="1" i="1" dirty="0">
                <a:solidFill>
                  <a:srgbClr val="7030A0"/>
                </a:solidFill>
              </a:rPr>
              <a:t>r</a:t>
            </a:r>
            <a:r>
              <a:rPr lang="nl-NL" b="1" i="1" dirty="0">
                <a:solidFill>
                  <a:srgbClr val="7030A0"/>
                </a:solidFill>
              </a:rPr>
              <a:t>a</a:t>
            </a:r>
            <a:r>
              <a:rPr lang="en-NL" b="1" i="1" dirty="0">
                <a:solidFill>
                  <a:srgbClr val="7030A0"/>
                </a:solidFill>
              </a:rPr>
              <a:t>g</a:t>
            </a:r>
            <a:r>
              <a:rPr lang="nl-NL" b="1" i="1" dirty="0">
                <a:solidFill>
                  <a:srgbClr val="7030A0"/>
                </a:solidFill>
              </a:rPr>
              <a:t>e</a:t>
            </a:r>
            <a:r>
              <a:rPr lang="en-NL" dirty="0"/>
              <a:t> </a:t>
            </a:r>
            <a:r>
              <a:rPr lang="nl-NL" dirty="0"/>
              <a:t>p</a:t>
            </a:r>
            <a:r>
              <a:rPr lang="en-NL" dirty="0"/>
              <a:t>arts...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925987"/>
              </p:ext>
            </p:extLst>
          </p:nvPr>
        </p:nvGraphicFramePr>
        <p:xfrm>
          <a:off x="1635424" y="1187449"/>
          <a:ext cx="6937081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5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59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80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regressive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notation AR(p) refers to the autoregressive model of order p. The AR(p) model is written as: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where X is a random variable, </a:t>
            </a:r>
            <a:r>
              <a:rPr lang="en-US" altLang="zh-CN" dirty="0" err="1"/>
              <a:t>φ</a:t>
            </a:r>
            <a:r>
              <a:rPr lang="en-US" altLang="zh-CN" dirty="0"/>
              <a:t> are coefficients, </a:t>
            </a:r>
            <a:r>
              <a:rPr lang="en-US" altLang="zh-CN" dirty="0" err="1"/>
              <a:t>ε</a:t>
            </a:r>
            <a:r>
              <a:rPr lang="en-US" altLang="zh-CN" dirty="0"/>
              <a:t>  is white noise</a:t>
            </a:r>
          </a:p>
          <a:p>
            <a:endParaRPr lang="en-US" dirty="0"/>
          </a:p>
          <a:p>
            <a:r>
              <a:rPr lang="en-US" dirty="0"/>
              <a:t>An auto-regressive model is a </a:t>
            </a:r>
            <a:r>
              <a:rPr lang="en-US" b="1" dirty="0">
                <a:solidFill>
                  <a:srgbClr val="7030A0"/>
                </a:solidFill>
              </a:rPr>
              <a:t>linear regression </a:t>
            </a:r>
            <a:r>
              <a:rPr lang="en-US" dirty="0"/>
              <a:t>of the current value against </a:t>
            </a:r>
            <a:r>
              <a:rPr lang="en-US" b="1" dirty="0">
                <a:solidFill>
                  <a:srgbClr val="7030A0"/>
                </a:solidFill>
              </a:rPr>
              <a:t>previous values</a:t>
            </a:r>
            <a:endParaRPr lang="en-NL" b="1" dirty="0">
              <a:solidFill>
                <a:srgbClr val="7030A0"/>
              </a:solidFill>
            </a:endParaRPr>
          </a:p>
          <a:p>
            <a:endParaRPr lang="en-NL" altLang="zh-CN" b="1" dirty="0">
              <a:solidFill>
                <a:srgbClr val="7030A0"/>
              </a:solidFill>
            </a:endParaRPr>
          </a:p>
          <a:p>
            <a:r>
              <a:rPr lang="en-NL" altLang="zh-CN" b="1" dirty="0">
                <a:solidFill>
                  <a:srgbClr val="7030A0"/>
                </a:solidFill>
              </a:rPr>
              <a:t>p </a:t>
            </a:r>
            <a:r>
              <a:rPr lang="en-NL" altLang="zh-CN" dirty="0"/>
              <a:t>is the model order (sliding window length)</a:t>
            </a:r>
            <a:endParaRPr lang="zh-CN" altLang="en-US" dirty="0"/>
          </a:p>
          <a:p>
            <a:endParaRPr lang="en-US" dirty="0"/>
          </a:p>
        </p:txBody>
      </p:sp>
      <p:graphicFrame>
        <p:nvGraphicFramePr>
          <p:cNvPr id="17409" name="对象 3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165100" progId="Equation.3">
                  <p:embed/>
                </p:oleObj>
              </mc:Choice>
              <mc:Fallback>
                <p:oleObj name="公式" r:id="rId2" imgW="114300" imgH="165100" progId="Equation.3">
                  <p:embed/>
                  <p:pic>
                    <p:nvPicPr>
                      <p:cNvPr id="1740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549275" y="617538"/>
            <a:ext cx="763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000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2428978" y="2281342"/>
          <a:ext cx="2307482" cy="85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67893" imgH="431613" progId="Equation.3">
                  <p:embed/>
                </p:oleObj>
              </mc:Choice>
              <mc:Fallback>
                <p:oleObj name="Equation" r:id="rId4" imgW="1167893" imgH="431613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978" y="2281342"/>
                        <a:ext cx="2307482" cy="851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296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AR(p) for p=2 and different </a:t>
            </a:r>
            <a:r>
              <a:rPr lang="en-US" altLang="zh-CN" dirty="0" err="1"/>
              <a:t>φ</a:t>
            </a:r>
            <a:endParaRPr lang="en-US" dirty="0"/>
          </a:p>
        </p:txBody>
      </p:sp>
      <p:pic>
        <p:nvPicPr>
          <p:cNvPr id="6" name="Picture 5" descr="a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4" y="1108074"/>
            <a:ext cx="6667500" cy="5000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24324" y="3835400"/>
            <a:ext cx="6438900" cy="200660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76852" y="3530600"/>
            <a:ext cx="2028672" cy="180340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92D2556F-3ED7-4D02-8ADB-281EC40B0A9E}"/>
              </a:ext>
            </a:extLst>
          </p:cNvPr>
          <p:cNvSpPr/>
          <p:nvPr/>
        </p:nvSpPr>
        <p:spPr bwMode="auto">
          <a:xfrm>
            <a:off x="3429000" y="5638800"/>
            <a:ext cx="5583432" cy="8786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does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?</a:t>
            </a:r>
            <a:endParaRPr lang="en-US" altLang="zh-CN" sz="28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1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AR(p) for p=2 and different </a:t>
            </a:r>
            <a:r>
              <a:rPr lang="en-US" altLang="zh-CN" dirty="0" err="1"/>
              <a:t>φ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2B47-5F6E-476E-BB5C-877EE530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 descr="ar2.jpg">
            <a:extLst>
              <a:ext uri="{FF2B5EF4-FFF2-40B4-BE49-F238E27FC236}">
                <a16:creationId xmlns:a16="http://schemas.microsoft.com/office/drawing/2014/main" id="{8FC32038-8EDD-4FCD-94A7-F88BC86F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4" y="110807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8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AR(p) for p=2 and different </a:t>
            </a:r>
            <a:r>
              <a:rPr lang="en-US" altLang="zh-CN" dirty="0" err="1"/>
              <a:t>φ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2B47-5F6E-476E-BB5C-877EE530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 descr="ar2.jpg">
            <a:extLst>
              <a:ext uri="{FF2B5EF4-FFF2-40B4-BE49-F238E27FC236}">
                <a16:creationId xmlns:a16="http://schemas.microsoft.com/office/drawing/2014/main" id="{8FC32038-8EDD-4FCD-94A7-F88BC86F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4" y="1108074"/>
            <a:ext cx="6667500" cy="5000625"/>
          </a:xfrm>
          <a:prstGeom prst="rect">
            <a:avLst/>
          </a:prstGeom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0DED0AF6-B81B-4EBC-B927-F7DC3E8DD786}"/>
              </a:ext>
            </a:extLst>
          </p:cNvPr>
          <p:cNvSpPr/>
          <p:nvPr/>
        </p:nvSpPr>
        <p:spPr bwMode="auto">
          <a:xfrm>
            <a:off x="2835215" y="5873987"/>
            <a:ext cx="5787067" cy="76111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fficients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between -1 and 1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v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b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p, values can depend on values long ago...</a:t>
            </a: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84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notation MA(q) refers to the moving average model of order q. The MA(q) model is written as: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where X is a random variable, μ is the mean of the entire series, </a:t>
            </a:r>
            <a:r>
              <a:rPr lang="en-US" altLang="zh-CN" dirty="0" err="1"/>
              <a:t>θ</a:t>
            </a:r>
            <a:r>
              <a:rPr lang="en-US" altLang="zh-CN" dirty="0"/>
              <a:t> are coefficients, </a:t>
            </a:r>
            <a:r>
              <a:rPr lang="en-US" altLang="zh-CN" dirty="0" err="1"/>
              <a:t>ε</a:t>
            </a:r>
            <a:r>
              <a:rPr lang="en-US" altLang="zh-CN" dirty="0"/>
              <a:t>  is white noise</a:t>
            </a:r>
          </a:p>
          <a:p>
            <a:endParaRPr lang="en-NL" dirty="0"/>
          </a:p>
          <a:p>
            <a:r>
              <a:rPr lang="en-US" dirty="0"/>
              <a:t>a moving-average model is a linear regression of the current value against </a:t>
            </a:r>
            <a:r>
              <a:rPr lang="en-US" b="1" dirty="0">
                <a:solidFill>
                  <a:srgbClr val="7030A0"/>
                </a:solidFill>
              </a:rPr>
              <a:t>previous error terms</a:t>
            </a:r>
            <a:r>
              <a:rPr lang="en-NL" b="1" dirty="0">
                <a:solidFill>
                  <a:srgbClr val="7030A0"/>
                </a:solidFill>
              </a:rPr>
              <a:t> (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k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 </a:t>
            </a:r>
            <a:r>
              <a:rPr lang="nl-NL" b="1" dirty="0">
                <a:solidFill>
                  <a:srgbClr val="7030A0"/>
                </a:solidFill>
              </a:rPr>
              <a:t>r</a:t>
            </a:r>
            <a:r>
              <a:rPr lang="en-NL" b="1" dirty="0">
                <a:solidFill>
                  <a:srgbClr val="7030A0"/>
                </a:solidFill>
              </a:rPr>
              <a:t>e</a:t>
            </a:r>
            <a:r>
              <a:rPr lang="nl-NL" b="1" dirty="0">
                <a:solidFill>
                  <a:srgbClr val="7030A0"/>
                </a:solidFill>
              </a:rPr>
              <a:t>s</a:t>
            </a:r>
            <a:r>
              <a:rPr lang="en-NL" b="1" dirty="0" err="1">
                <a:solidFill>
                  <a:srgbClr val="7030A0"/>
                </a:solidFill>
              </a:rPr>
              <a:t>i</a:t>
            </a:r>
            <a:r>
              <a:rPr lang="nl-NL" b="1" dirty="0">
                <a:solidFill>
                  <a:srgbClr val="7030A0"/>
                </a:solidFill>
              </a:rPr>
              <a:t>d</a:t>
            </a:r>
            <a:r>
              <a:rPr lang="en-NL" b="1" dirty="0">
                <a:solidFill>
                  <a:srgbClr val="7030A0"/>
                </a:solidFill>
              </a:rPr>
              <a:t>u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l</a:t>
            </a:r>
            <a:r>
              <a:rPr lang="nl-NL" b="1" dirty="0">
                <a:solidFill>
                  <a:srgbClr val="7030A0"/>
                </a:solidFill>
              </a:rPr>
              <a:t>s</a:t>
            </a:r>
            <a:r>
              <a:rPr lang="en-NL" b="1" dirty="0">
                <a:solidFill>
                  <a:srgbClr val="7030A0"/>
                </a:solidFill>
              </a:rPr>
              <a:t>)</a:t>
            </a:r>
            <a:endParaRPr lang="zh-CN" altLang="en-US" b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graphicFrame>
        <p:nvGraphicFramePr>
          <p:cNvPr id="17409" name="对象 3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165100" progId="Equation.3">
                  <p:embed/>
                </p:oleObj>
              </mc:Choice>
              <mc:Fallback>
                <p:oleObj name="公式" r:id="rId2" imgW="114300" imgH="165100" progId="Equation.3">
                  <p:embed/>
                  <p:pic>
                    <p:nvPicPr>
                      <p:cNvPr id="1740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549275" y="617538"/>
            <a:ext cx="763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000" dirty="0"/>
          </a:p>
        </p:txBody>
      </p:sp>
      <p:sp>
        <p:nvSpPr>
          <p:cNvPr id="3" name="矩形标注 2"/>
          <p:cNvSpPr/>
          <p:nvPr/>
        </p:nvSpPr>
        <p:spPr bwMode="auto">
          <a:xfrm>
            <a:off x="1635423" y="5073650"/>
            <a:ext cx="7252019" cy="1063242"/>
          </a:xfrm>
          <a:prstGeom prst="wedgeRectCallout">
            <a:avLst>
              <a:gd name="adj1" fmla="val 31950"/>
              <a:gd name="adj2" fmla="val -48225"/>
            </a:avLst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eaLnBrk="0" hangingPunct="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 moving-average model is a linear regression to describe how the random variables </a:t>
            </a:r>
            <a:r>
              <a:rPr lang="en-US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fluctuate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around mean of the series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, 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c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n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m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d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l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c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r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r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l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t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d 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n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i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s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.</a:t>
            </a:r>
            <a:endParaRPr lang="zh-CN" altLang="en-US" sz="2000" dirty="0">
              <a:solidFill>
                <a:srgbClr val="000000"/>
              </a:solidFill>
              <a:latin typeface="Tahoma" charset="0"/>
              <a:ea typeface="MS PGothic" charset="0"/>
              <a:cs typeface="MS PGothic" charset="0"/>
            </a:endParaRPr>
          </a:p>
          <a:p>
            <a:pPr algn="l" eaLnBrk="0" hangingPunct="0">
              <a:defRPr/>
            </a:pPr>
            <a:endParaRPr lang="zh-CN" altLang="en-US" dirty="0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graphicFrame>
        <p:nvGraphicFramePr>
          <p:cNvPr id="174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96910"/>
              </p:ext>
            </p:extLst>
          </p:nvPr>
        </p:nvGraphicFramePr>
        <p:xfrm>
          <a:off x="2106613" y="2354264"/>
          <a:ext cx="2873249" cy="921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200" imgH="431800" progId="Equation.DSMT4">
                  <p:embed/>
                </p:oleObj>
              </mc:Choice>
              <mc:Fallback>
                <p:oleObj name="Equation" r:id="rId4" imgW="1346200" imgH="431800" progId="Equation.DSMT4">
                  <p:embed/>
                  <p:pic>
                    <p:nvPicPr>
                      <p:cNvPr id="174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2354264"/>
                        <a:ext cx="2873249" cy="921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70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notation MA(q) refers to the moving average model of order q. The MA(q) model is written as: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where X is a random variable, μ is the mean of the entire series, </a:t>
            </a:r>
            <a:r>
              <a:rPr lang="en-US" altLang="zh-CN" dirty="0" err="1"/>
              <a:t>θ</a:t>
            </a:r>
            <a:r>
              <a:rPr lang="en-US" altLang="zh-CN" dirty="0"/>
              <a:t> are coefficients, </a:t>
            </a:r>
            <a:r>
              <a:rPr lang="en-US" altLang="zh-CN" dirty="0" err="1"/>
              <a:t>ε</a:t>
            </a:r>
            <a:r>
              <a:rPr lang="en-US" altLang="zh-CN" dirty="0"/>
              <a:t>  is white noise</a:t>
            </a:r>
          </a:p>
          <a:p>
            <a:endParaRPr lang="en-NL" dirty="0"/>
          </a:p>
          <a:p>
            <a:r>
              <a:rPr lang="en-US" dirty="0"/>
              <a:t>a moving-average model is a linear regression of the current value against </a:t>
            </a:r>
            <a:r>
              <a:rPr lang="en-US" b="1" dirty="0">
                <a:solidFill>
                  <a:srgbClr val="7030A0"/>
                </a:solidFill>
              </a:rPr>
              <a:t>previous error terms</a:t>
            </a:r>
            <a:r>
              <a:rPr lang="en-NL" b="1" dirty="0">
                <a:solidFill>
                  <a:srgbClr val="7030A0"/>
                </a:solidFill>
              </a:rPr>
              <a:t> (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k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 </a:t>
            </a:r>
            <a:r>
              <a:rPr lang="nl-NL" b="1" dirty="0">
                <a:solidFill>
                  <a:srgbClr val="7030A0"/>
                </a:solidFill>
              </a:rPr>
              <a:t>r</a:t>
            </a:r>
            <a:r>
              <a:rPr lang="en-NL" b="1" dirty="0">
                <a:solidFill>
                  <a:srgbClr val="7030A0"/>
                </a:solidFill>
              </a:rPr>
              <a:t>e</a:t>
            </a:r>
            <a:r>
              <a:rPr lang="nl-NL" b="1" dirty="0">
                <a:solidFill>
                  <a:srgbClr val="7030A0"/>
                </a:solidFill>
              </a:rPr>
              <a:t>s</a:t>
            </a:r>
            <a:r>
              <a:rPr lang="en-NL" b="1" dirty="0" err="1">
                <a:solidFill>
                  <a:srgbClr val="7030A0"/>
                </a:solidFill>
              </a:rPr>
              <a:t>i</a:t>
            </a:r>
            <a:r>
              <a:rPr lang="nl-NL" b="1" dirty="0">
                <a:solidFill>
                  <a:srgbClr val="7030A0"/>
                </a:solidFill>
              </a:rPr>
              <a:t>d</a:t>
            </a:r>
            <a:r>
              <a:rPr lang="en-NL" b="1" dirty="0">
                <a:solidFill>
                  <a:srgbClr val="7030A0"/>
                </a:solidFill>
              </a:rPr>
              <a:t>u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b="1" dirty="0">
                <a:solidFill>
                  <a:srgbClr val="7030A0"/>
                </a:solidFill>
              </a:rPr>
              <a:t>l</a:t>
            </a:r>
            <a:r>
              <a:rPr lang="nl-NL" b="1" dirty="0">
                <a:solidFill>
                  <a:srgbClr val="7030A0"/>
                </a:solidFill>
              </a:rPr>
              <a:t>s</a:t>
            </a:r>
            <a:r>
              <a:rPr lang="en-NL" b="1" dirty="0">
                <a:solidFill>
                  <a:srgbClr val="7030A0"/>
                </a:solidFill>
              </a:rPr>
              <a:t>)</a:t>
            </a:r>
            <a:endParaRPr lang="zh-CN" altLang="en-US" b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graphicFrame>
        <p:nvGraphicFramePr>
          <p:cNvPr id="17409" name="对象 3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165100" progId="Equation.3">
                  <p:embed/>
                </p:oleObj>
              </mc:Choice>
              <mc:Fallback>
                <p:oleObj name="公式" r:id="rId2" imgW="114300" imgH="165100" progId="Equation.3">
                  <p:embed/>
                  <p:pic>
                    <p:nvPicPr>
                      <p:cNvPr id="1740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549275" y="617538"/>
            <a:ext cx="763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000" dirty="0"/>
          </a:p>
        </p:txBody>
      </p:sp>
      <p:sp>
        <p:nvSpPr>
          <p:cNvPr id="3" name="矩形标注 2"/>
          <p:cNvSpPr/>
          <p:nvPr/>
        </p:nvSpPr>
        <p:spPr bwMode="auto">
          <a:xfrm>
            <a:off x="1635423" y="5073650"/>
            <a:ext cx="7252019" cy="1063242"/>
          </a:xfrm>
          <a:prstGeom prst="wedgeRectCallout">
            <a:avLst>
              <a:gd name="adj1" fmla="val 31950"/>
              <a:gd name="adj2" fmla="val -48225"/>
            </a:avLst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 eaLnBrk="0" hangingPunct="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 moving-average model is a linear regression to describe how the random variables </a:t>
            </a:r>
            <a:r>
              <a:rPr lang="en-US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fluctuate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around mean of the series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, 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c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n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m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d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nl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l</a:t>
            </a:r>
            <a:r>
              <a:rPr lang="en-NL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c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r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r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l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a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t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d 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n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o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i</a:t>
            </a:r>
            <a:r>
              <a:rPr lang="en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s</a:t>
            </a:r>
            <a:r>
              <a:rPr lang="nl-NL" altLang="zh-CN" sz="2000" b="1" i="1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ahoma" charset="0"/>
                <a:ea typeface="MS PGothic" charset="0"/>
                <a:cs typeface="MS PGothic" charset="0"/>
              </a:rPr>
              <a:t>.</a:t>
            </a:r>
            <a:endParaRPr lang="zh-CN" altLang="en-US" sz="2000" dirty="0">
              <a:solidFill>
                <a:srgbClr val="000000"/>
              </a:solidFill>
              <a:latin typeface="Tahoma" charset="0"/>
              <a:ea typeface="MS PGothic" charset="0"/>
              <a:cs typeface="MS PGothic" charset="0"/>
            </a:endParaRPr>
          </a:p>
          <a:p>
            <a:pPr algn="l" eaLnBrk="0" hangingPunct="0">
              <a:defRPr/>
            </a:pPr>
            <a:endParaRPr lang="zh-CN" altLang="en-US" dirty="0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graphicFrame>
        <p:nvGraphicFramePr>
          <p:cNvPr id="17413" name="Object 1"/>
          <p:cNvGraphicFramePr>
            <a:graphicFrameLocks noChangeAspect="1"/>
          </p:cNvGraphicFramePr>
          <p:nvPr/>
        </p:nvGraphicFramePr>
        <p:xfrm>
          <a:off x="2106613" y="2354264"/>
          <a:ext cx="2873249" cy="921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200" imgH="431800" progId="Equation.DSMT4">
                  <p:embed/>
                </p:oleObj>
              </mc:Choice>
              <mc:Fallback>
                <p:oleObj name="Equation" r:id="rId4" imgW="1346200" imgH="431800" progId="Equation.DSMT4">
                  <p:embed/>
                  <p:pic>
                    <p:nvPicPr>
                      <p:cNvPr id="174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2354264"/>
                        <a:ext cx="2873249" cy="921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FF520-9D12-40A3-8AC7-448300FC19ED}"/>
              </a:ext>
            </a:extLst>
          </p:cNvPr>
          <p:cNvSpPr/>
          <p:nvPr/>
        </p:nvSpPr>
        <p:spPr bwMode="auto">
          <a:xfrm>
            <a:off x="2602107" y="5776298"/>
            <a:ext cx="6392515" cy="76111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or instance: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was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uch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larger then ex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y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y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,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ill likely be large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again to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y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.</a:t>
            </a: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7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Temporal and Sequential Data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7138986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9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9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71" name="Rectangle 6"/>
          <p:cNvSpPr txBox="1">
            <a:spLocks noChangeArrowheads="1"/>
          </p:cNvSpPr>
          <p:nvPr/>
        </p:nvSpPr>
        <p:spPr bwMode="auto">
          <a:xfrm>
            <a:off x="1635424" y="3394285"/>
            <a:ext cx="7162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576263" indent="-1905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0" hangingPunct="0">
              <a:lnSpc>
                <a:spcPts val="2500"/>
              </a:lnSpc>
              <a:buClr>
                <a:srgbClr val="00A6D6"/>
              </a:buClr>
              <a:buFontTx/>
              <a:buChar char="•"/>
            </a:pPr>
            <a:r>
              <a:rPr kumimoji="0" lang="en-US" altLang="zh-CN" sz="2000" dirty="0"/>
              <a:t>Data often contains temporal information</a:t>
            </a:r>
          </a:p>
          <a:p>
            <a:pPr lvl="1" algn="l" eaLnBrk="0" hangingPunct="0">
              <a:lnSpc>
                <a:spcPts val="2500"/>
              </a:lnSpc>
              <a:buClr>
                <a:srgbClr val="00A6D6"/>
              </a:buClr>
              <a:buFont typeface="Times" charset="0"/>
              <a:buChar char="•"/>
            </a:pPr>
            <a:r>
              <a:rPr kumimoji="0" lang="en-US" altLang="zh-CN" sz="1800" dirty="0">
                <a:ea typeface="宋体" charset="0"/>
                <a:cs typeface="宋体" charset="0"/>
              </a:rPr>
              <a:t>Should be treated different from other features</a:t>
            </a:r>
          </a:p>
          <a:p>
            <a:pPr lvl="1" algn="l" eaLnBrk="0" hangingPunct="0">
              <a:lnSpc>
                <a:spcPts val="2500"/>
              </a:lnSpc>
              <a:buClr>
                <a:srgbClr val="00A6D6"/>
              </a:buClr>
              <a:buFont typeface="Times" charset="0"/>
              <a:buChar char="•"/>
            </a:pPr>
            <a:r>
              <a:rPr kumimoji="0" lang="en-US" altLang="zh-CN" sz="1800" dirty="0">
                <a:ea typeface="宋体" charset="0"/>
                <a:cs typeface="宋体" charset="0"/>
              </a:rPr>
              <a:t>Can be used to derive sequence information</a:t>
            </a:r>
          </a:p>
          <a:p>
            <a:pPr algn="l" eaLnBrk="0" hangingPunct="0">
              <a:lnSpc>
                <a:spcPts val="2500"/>
              </a:lnSpc>
              <a:buClr>
                <a:srgbClr val="00A6D6"/>
              </a:buClr>
              <a:buFontTx/>
              <a:buChar char="•"/>
            </a:pPr>
            <a:endParaRPr kumimoji="0" lang="en-US" altLang="zh-CN" sz="1400" dirty="0"/>
          </a:p>
          <a:p>
            <a:pPr algn="l" eaLnBrk="0" hangingPunct="0">
              <a:lnSpc>
                <a:spcPts val="2500"/>
              </a:lnSpc>
              <a:buClr>
                <a:srgbClr val="00A6D6"/>
              </a:buClr>
              <a:buFontTx/>
              <a:buChar char="•"/>
            </a:pPr>
            <a:r>
              <a:rPr kumimoji="0" lang="en-US" altLang="zh-CN" sz="2000" dirty="0"/>
              <a:t>Special methods exist for such sequential data</a:t>
            </a:r>
          </a:p>
          <a:p>
            <a:pPr marL="842963" lvl="1" indent="-457200" algn="l" eaLnBrk="0" hangingPunct="0">
              <a:lnSpc>
                <a:spcPts val="2500"/>
              </a:lnSpc>
              <a:buClr>
                <a:srgbClr val="00A6D6"/>
              </a:buClr>
              <a:buFont typeface="+mj-lt"/>
              <a:buAutoNum type="arabicPeriod"/>
            </a:pPr>
            <a:r>
              <a:rPr kumimoji="0" lang="en-US" altLang="zh-CN" sz="2000" dirty="0">
                <a:solidFill>
                  <a:srgbClr val="7030A0"/>
                </a:solidFill>
              </a:rPr>
              <a:t>Model-free</a:t>
            </a:r>
            <a:r>
              <a:rPr kumimoji="0" lang="en-US" altLang="zh-CN" sz="2000" dirty="0"/>
              <a:t> - </a:t>
            </a:r>
            <a:r>
              <a:rPr kumimoji="0" lang="en-NL" altLang="zh-CN" sz="2000" dirty="0"/>
              <a:t>distances</a:t>
            </a:r>
            <a:endParaRPr kumimoji="0" lang="en-US" altLang="zh-CN" sz="2000" dirty="0"/>
          </a:p>
          <a:p>
            <a:pPr marL="842963" lvl="1" indent="-457200" algn="l" eaLnBrk="0" hangingPunct="0">
              <a:lnSpc>
                <a:spcPts val="2500"/>
              </a:lnSpc>
              <a:buClr>
                <a:srgbClr val="00A6D6"/>
              </a:buClr>
              <a:buFont typeface="+mj-lt"/>
              <a:buAutoNum type="arabicPeriod"/>
            </a:pPr>
            <a:r>
              <a:rPr kumimoji="0" lang="en-US" altLang="zh-CN" sz="2000" dirty="0">
                <a:solidFill>
                  <a:srgbClr val="7030A0"/>
                </a:solidFill>
              </a:rPr>
              <a:t>Model-based</a:t>
            </a:r>
            <a:r>
              <a:rPr kumimoji="0" lang="en-US" altLang="zh-CN" sz="2000" dirty="0"/>
              <a:t> – </a:t>
            </a:r>
            <a:r>
              <a:rPr kumimoji="0" lang="en-NL" altLang="zh-CN" sz="2000" dirty="0"/>
              <a:t>(</a:t>
            </a:r>
            <a:r>
              <a:rPr kumimoji="0" lang="en-US" altLang="zh-CN" sz="2000" dirty="0"/>
              <a:t>Markov</a:t>
            </a:r>
            <a:r>
              <a:rPr kumimoji="0" lang="en-NL" altLang="zh-CN" sz="2000" dirty="0"/>
              <a:t>)</a:t>
            </a:r>
            <a:r>
              <a:rPr kumimoji="0" lang="en-US" altLang="zh-CN" sz="2000" dirty="0"/>
              <a:t> models</a:t>
            </a:r>
          </a:p>
          <a:p>
            <a:pPr marL="842963" lvl="1" indent="-457200" algn="l" eaLnBrk="0" hangingPunct="0">
              <a:lnSpc>
                <a:spcPts val="2500"/>
              </a:lnSpc>
              <a:buClr>
                <a:srgbClr val="00A6D6"/>
              </a:buClr>
              <a:buFont typeface="+mj-lt"/>
              <a:buAutoNum type="arabicPeriod"/>
            </a:pPr>
            <a:endParaRPr kumimoji="0" lang="en-US" altLang="zh-CN" sz="2000" dirty="0"/>
          </a:p>
          <a:p>
            <a:pPr marL="461963" indent="-457200" algn="l" eaLnBrk="0" hangingPunct="0">
              <a:lnSpc>
                <a:spcPts val="2500"/>
              </a:lnSpc>
              <a:buClr>
                <a:srgbClr val="00A6D6"/>
              </a:buClr>
              <a:buFont typeface="Arial"/>
              <a:buChar char="•"/>
            </a:pPr>
            <a:r>
              <a:rPr kumimoji="0" lang="en-US" altLang="zh-CN" sz="2000" dirty="0"/>
              <a:t>Important distinction:</a:t>
            </a:r>
          </a:p>
          <a:p>
            <a:pPr marL="842963" lvl="1" indent="-457200" algn="l" eaLnBrk="0" hangingPunct="0">
              <a:lnSpc>
                <a:spcPts val="2500"/>
              </a:lnSpc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kumimoji="0" lang="en-US" altLang="zh-CN" sz="2000" dirty="0">
                <a:solidFill>
                  <a:srgbClr val="FF0000"/>
                </a:solidFill>
              </a:rPr>
              <a:t>Continuous</a:t>
            </a:r>
            <a:r>
              <a:rPr kumimoji="0" lang="en-US" altLang="zh-CN" sz="2000" dirty="0"/>
              <a:t> vs. </a:t>
            </a:r>
            <a:r>
              <a:rPr kumimoji="0" lang="en-US" altLang="zh-CN" sz="2000" dirty="0">
                <a:solidFill>
                  <a:srgbClr val="008000"/>
                </a:solidFill>
              </a:rPr>
              <a:t>discrete</a:t>
            </a:r>
            <a:r>
              <a:rPr kumimoji="0" lang="en-US" altLang="zh-CN" sz="2000" dirty="0"/>
              <a:t> signals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 for q=2 and different </a:t>
            </a:r>
            <a:r>
              <a:rPr lang="en-US" dirty="0" err="1"/>
              <a:t>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10A5C-4208-4F9C-86CD-417E96FDC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m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02" y="1127124"/>
            <a:ext cx="6438900" cy="4829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635424" y="3797300"/>
            <a:ext cx="6136976" cy="200660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80144" y="3492500"/>
            <a:ext cx="1990716" cy="180340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D99ECD3-7391-4E99-B44B-5C59E83D85E4}"/>
              </a:ext>
            </a:extLst>
          </p:cNvPr>
          <p:cNvSpPr/>
          <p:nvPr/>
        </p:nvSpPr>
        <p:spPr bwMode="auto">
          <a:xfrm>
            <a:off x="3429000" y="5638800"/>
            <a:ext cx="5583432" cy="8786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 does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 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sz="280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nl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ke</a:t>
            </a:r>
            <a:r>
              <a:rPr lang="en-NL" altLang="zh-CN" sz="280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?</a:t>
            </a:r>
            <a:endParaRPr lang="en-US" altLang="zh-CN" sz="28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76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 for q=2 and different </a:t>
            </a:r>
            <a:r>
              <a:rPr lang="en-US" dirty="0" err="1"/>
              <a:t>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10A5C-4208-4F9C-86CD-417E96FDC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m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02" y="1127124"/>
            <a:ext cx="6438900" cy="4829175"/>
          </a:xfrm>
          <a:prstGeom prst="rect">
            <a:avLst/>
          </a:prstGeom>
        </p:spPr>
      </p:pic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9D4D6A2D-5AA9-44B3-BE2F-6EFE70A27CC4}"/>
              </a:ext>
            </a:extLst>
          </p:cNvPr>
          <p:cNvSpPr/>
          <p:nvPr/>
        </p:nvSpPr>
        <p:spPr bwMode="auto">
          <a:xfrm>
            <a:off x="2766204" y="5873987"/>
            <a:ext cx="5856078" cy="76111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MA models are always stationary</a:t>
            </a:r>
          </a:p>
          <a:p>
            <a:pPr algn="ctr" eaLnBrk="0" hangingPunct="0">
              <a:defRPr/>
            </a:pP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(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u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te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round the mean),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l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 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nl-NL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e</a:t>
            </a:r>
            <a:r>
              <a:rPr lang="en-NL" altLang="zh-CN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ncies</a:t>
            </a: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431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regressive-moving average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ARMA (</a:t>
            </a:r>
            <a:r>
              <a:rPr lang="en-US" altLang="zh-CN" dirty="0" err="1"/>
              <a:t>p,q</a:t>
            </a:r>
            <a:r>
              <a:rPr lang="en-US" altLang="zh-CN" dirty="0"/>
              <a:t>) is written as: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7409" name="对象 3"/>
          <p:cNvGraphicFramePr>
            <a:graphicFrameLocks noChangeAspect="1"/>
          </p:cNvGraphicFramePr>
          <p:nvPr/>
        </p:nvGraphicFramePr>
        <p:xfrm>
          <a:off x="4616450" y="27241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165100" progId="Equation.3">
                  <p:embed/>
                </p:oleObj>
              </mc:Choice>
              <mc:Fallback>
                <p:oleObj name="公式" r:id="rId2" imgW="114300" imgH="165100" progId="Equation.3">
                  <p:embed/>
                  <p:pic>
                    <p:nvPicPr>
                      <p:cNvPr id="1740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27241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549275" y="617538"/>
            <a:ext cx="763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000" dirty="0"/>
          </a:p>
        </p:txBody>
      </p:sp>
      <p:graphicFrame>
        <p:nvGraphicFramePr>
          <p:cNvPr id="7" name="对象 3"/>
          <p:cNvGraphicFramePr>
            <a:graphicFrameLocks noChangeAspect="1"/>
          </p:cNvGraphicFramePr>
          <p:nvPr/>
        </p:nvGraphicFramePr>
        <p:xfrm>
          <a:off x="4686300" y="2900363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4300" imgH="165100" progId="Equation.3">
                  <p:embed/>
                </p:oleObj>
              </mc:Choice>
              <mc:Fallback>
                <p:oleObj name="公式" r:id="rId4" imgW="114300" imgH="165100" progId="Equation.3">
                  <p:embed/>
                  <p:pic>
                    <p:nvPicPr>
                      <p:cNvPr id="7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2900363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 noChangeAspect="1"/>
          </p:cNvGraphicFramePr>
          <p:nvPr/>
        </p:nvGraphicFramePr>
        <p:xfrm>
          <a:off x="1957388" y="2800350"/>
          <a:ext cx="44148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300" imgH="431800" progId="Equation.DSMT4">
                  <p:embed/>
                </p:oleObj>
              </mc:Choice>
              <mc:Fallback>
                <p:oleObj name="Equation" r:id="rId5" imgW="2019300" imgH="431800" progId="Equation.DSMT4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2800350"/>
                        <a:ext cx="44148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4"/>
          <p:cNvCxnSpPr>
            <a:cxnSpLocks noChangeShapeType="1"/>
          </p:cNvCxnSpPr>
          <p:nvPr/>
        </p:nvCxnSpPr>
        <p:spPr bwMode="auto">
          <a:xfrm>
            <a:off x="4308475" y="3511550"/>
            <a:ext cx="36512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Arrow Connector 6"/>
          <p:cNvCxnSpPr>
            <a:cxnSpLocks noChangeShapeType="1"/>
          </p:cNvCxnSpPr>
          <p:nvPr/>
        </p:nvCxnSpPr>
        <p:spPr bwMode="auto">
          <a:xfrm flipH="1">
            <a:off x="4854575" y="3444875"/>
            <a:ext cx="889000" cy="996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Straight Arrow Connector 9"/>
          <p:cNvCxnSpPr>
            <a:cxnSpLocks noChangeShapeType="1"/>
          </p:cNvCxnSpPr>
          <p:nvPr/>
        </p:nvCxnSpPr>
        <p:spPr bwMode="auto">
          <a:xfrm flipV="1">
            <a:off x="4010025" y="2490788"/>
            <a:ext cx="704850" cy="376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Arrow Connector 11"/>
          <p:cNvCxnSpPr>
            <a:cxnSpLocks noChangeShapeType="1"/>
          </p:cNvCxnSpPr>
          <p:nvPr/>
        </p:nvCxnSpPr>
        <p:spPr bwMode="auto">
          <a:xfrm flipH="1" flipV="1">
            <a:off x="4797425" y="2490788"/>
            <a:ext cx="663575" cy="376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62450" y="2149475"/>
            <a:ext cx="881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GB" altLang="zh-CN" sz="1400"/>
              <a:t>order</a:t>
            </a:r>
            <a:endParaRPr kumimoji="0" lang="nl-NL" altLang="zh-CN" sz="14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308475" y="4503738"/>
            <a:ext cx="1193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GB" altLang="zh-CN" sz="1400"/>
              <a:t>coefficient</a:t>
            </a:r>
            <a:endParaRPr kumimoji="0" lang="nl-NL" altLang="zh-CN" sz="1400"/>
          </a:p>
        </p:txBody>
      </p:sp>
    </p:spTree>
    <p:extLst>
      <p:ext uri="{BB962C8B-B14F-4D97-AF65-F5344CB8AC3E}">
        <p14:creationId xmlns:p14="http://schemas.microsoft.com/office/powerpoint/2010/main" val="16914523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regressive-moving average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ARMA (</a:t>
            </a:r>
            <a:r>
              <a:rPr lang="en-US" altLang="zh-CN" dirty="0" err="1"/>
              <a:t>p,q</a:t>
            </a:r>
            <a:r>
              <a:rPr lang="en-US" altLang="zh-CN" dirty="0"/>
              <a:t>) is written as: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7409" name="对象 3"/>
          <p:cNvGraphicFramePr>
            <a:graphicFrameLocks noChangeAspect="1"/>
          </p:cNvGraphicFramePr>
          <p:nvPr/>
        </p:nvGraphicFramePr>
        <p:xfrm>
          <a:off x="4616450" y="27241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0" imgH="165100" progId="Equation.3">
                  <p:embed/>
                </p:oleObj>
              </mc:Choice>
              <mc:Fallback>
                <p:oleObj name="公式" r:id="rId2" imgW="114300" imgH="165100" progId="Equation.3">
                  <p:embed/>
                  <p:pic>
                    <p:nvPicPr>
                      <p:cNvPr id="17409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27241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矩形 5"/>
          <p:cNvSpPr>
            <a:spLocks noChangeArrowheads="1"/>
          </p:cNvSpPr>
          <p:nvPr/>
        </p:nvSpPr>
        <p:spPr bwMode="auto">
          <a:xfrm>
            <a:off x="549275" y="617538"/>
            <a:ext cx="763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endParaRPr lang="zh-CN" altLang="en-US" sz="2000" dirty="0"/>
          </a:p>
        </p:txBody>
      </p:sp>
      <p:graphicFrame>
        <p:nvGraphicFramePr>
          <p:cNvPr id="7" name="对象 3"/>
          <p:cNvGraphicFramePr>
            <a:graphicFrameLocks noChangeAspect="1"/>
          </p:cNvGraphicFramePr>
          <p:nvPr/>
        </p:nvGraphicFramePr>
        <p:xfrm>
          <a:off x="4686300" y="2900363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4300" imgH="165100" progId="Equation.3">
                  <p:embed/>
                </p:oleObj>
              </mc:Choice>
              <mc:Fallback>
                <p:oleObj name="公式" r:id="rId4" imgW="114300" imgH="165100" progId="Equation.3">
                  <p:embed/>
                  <p:pic>
                    <p:nvPicPr>
                      <p:cNvPr id="7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2900363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 noChangeAspect="1"/>
          </p:cNvGraphicFramePr>
          <p:nvPr/>
        </p:nvGraphicFramePr>
        <p:xfrm>
          <a:off x="1957388" y="2800350"/>
          <a:ext cx="44148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300" imgH="431800" progId="Equation.DSMT4">
                  <p:embed/>
                </p:oleObj>
              </mc:Choice>
              <mc:Fallback>
                <p:oleObj name="Equation" r:id="rId5" imgW="2019300" imgH="431800" progId="Equation.DSMT4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2800350"/>
                        <a:ext cx="44148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4"/>
          <p:cNvCxnSpPr>
            <a:cxnSpLocks noChangeShapeType="1"/>
          </p:cNvCxnSpPr>
          <p:nvPr/>
        </p:nvCxnSpPr>
        <p:spPr bwMode="auto">
          <a:xfrm>
            <a:off x="4308475" y="3511550"/>
            <a:ext cx="365125" cy="930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Arrow Connector 6"/>
          <p:cNvCxnSpPr>
            <a:cxnSpLocks noChangeShapeType="1"/>
          </p:cNvCxnSpPr>
          <p:nvPr/>
        </p:nvCxnSpPr>
        <p:spPr bwMode="auto">
          <a:xfrm flipH="1">
            <a:off x="4854575" y="3444875"/>
            <a:ext cx="889000" cy="996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Straight Arrow Connector 9"/>
          <p:cNvCxnSpPr>
            <a:cxnSpLocks noChangeShapeType="1"/>
          </p:cNvCxnSpPr>
          <p:nvPr/>
        </p:nvCxnSpPr>
        <p:spPr bwMode="auto">
          <a:xfrm flipV="1">
            <a:off x="4010025" y="2490788"/>
            <a:ext cx="704850" cy="376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Arrow Connector 11"/>
          <p:cNvCxnSpPr>
            <a:cxnSpLocks noChangeShapeType="1"/>
          </p:cNvCxnSpPr>
          <p:nvPr/>
        </p:nvCxnSpPr>
        <p:spPr bwMode="auto">
          <a:xfrm flipH="1" flipV="1">
            <a:off x="4797425" y="2490788"/>
            <a:ext cx="663575" cy="376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62450" y="2149475"/>
            <a:ext cx="881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GB" altLang="zh-CN" sz="1400"/>
              <a:t>order</a:t>
            </a:r>
            <a:endParaRPr kumimoji="0" lang="nl-NL" altLang="zh-CN" sz="14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308475" y="4503738"/>
            <a:ext cx="1193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GB" altLang="zh-CN" sz="1400"/>
              <a:t>coefficient</a:t>
            </a:r>
            <a:endParaRPr kumimoji="0" lang="nl-NL" altLang="zh-CN" sz="140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4203700" y="4864100"/>
            <a:ext cx="4826000" cy="14938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ARMA is one of the most frequently used models for time-series prediction </a:t>
            </a:r>
          </a:p>
        </p:txBody>
      </p:sp>
    </p:spTree>
    <p:extLst>
      <p:ext uri="{BB962C8B-B14F-4D97-AF65-F5344CB8AC3E}">
        <p14:creationId xmlns:p14="http://schemas.microsoft.com/office/powerpoint/2010/main" val="2127901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95400"/>
            <a:ext cx="64008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for </a:t>
            </a:r>
            <a:r>
              <a:rPr lang="en-US" dirty="0" err="1"/>
              <a:t>p,q</a:t>
            </a:r>
            <a:r>
              <a:rPr lang="en-US" dirty="0"/>
              <a:t>=2 and different </a:t>
            </a:r>
            <a:r>
              <a:rPr lang="en-US" altLang="zh-CN" dirty="0" err="1"/>
              <a:t>φ</a:t>
            </a:r>
            <a:r>
              <a:rPr lang="en-US" altLang="zh-CN" dirty="0"/>
              <a:t>,</a:t>
            </a:r>
            <a:r>
              <a:rPr lang="en-US" dirty="0"/>
              <a:t> </a:t>
            </a:r>
            <a:r>
              <a:rPr lang="en-US" dirty="0" err="1"/>
              <a:t>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C18E6-9F98-4C3F-A1A7-0BC10D55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9062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95400"/>
            <a:ext cx="64008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for </a:t>
            </a:r>
            <a:r>
              <a:rPr lang="en-US" dirty="0" err="1"/>
              <a:t>p,q</a:t>
            </a:r>
            <a:r>
              <a:rPr lang="en-US" dirty="0"/>
              <a:t>=2 and different </a:t>
            </a:r>
            <a:r>
              <a:rPr lang="en-US" altLang="zh-CN" dirty="0" err="1"/>
              <a:t>φ</a:t>
            </a:r>
            <a:r>
              <a:rPr lang="en-US" altLang="zh-CN" dirty="0"/>
              <a:t>,</a:t>
            </a:r>
            <a:r>
              <a:rPr lang="en-US" dirty="0"/>
              <a:t> </a:t>
            </a:r>
            <a:r>
              <a:rPr lang="en-US" dirty="0" err="1"/>
              <a:t>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FC46C-A872-4ABD-B991-0DC4200B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/>
          <p:cNvSpPr/>
          <p:nvPr/>
        </p:nvSpPr>
        <p:spPr bwMode="auto">
          <a:xfrm>
            <a:off x="4203700" y="4292600"/>
            <a:ext cx="4826000" cy="20653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Here the errors are white-noise, when modeling data, these should be replaced by the residual errors</a:t>
            </a:r>
          </a:p>
        </p:txBody>
      </p:sp>
    </p:spTree>
    <p:extLst>
      <p:ext uri="{BB962C8B-B14F-4D97-AF65-F5344CB8AC3E}">
        <p14:creationId xmlns:p14="http://schemas.microsoft.com/office/powerpoint/2010/main" val="5462892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SCADA using 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3BAB6-ADC6-4AB3-AFC1-CDBE3289F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/>
          <p:cNvSpPr txBox="1"/>
          <p:nvPr/>
        </p:nvSpPr>
        <p:spPr>
          <a:xfrm>
            <a:off x="1509905" y="5549900"/>
            <a:ext cx="637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X_t = 1.4*X_(t-1)-0.063*X_(t-2)-0.338*X_(t-3)+</a:t>
            </a:r>
            <a:r>
              <a:rPr lang="en-US" dirty="0"/>
              <a:t>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D5F74-FA19-4085-9D09-6808472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1125537"/>
            <a:ext cx="5899150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2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SCADA using 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C4E2B-C753-4EDF-A3F1-96DDF72F8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1125537"/>
            <a:ext cx="5899150" cy="442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9905" y="5549900"/>
            <a:ext cx="637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X_t = 1.4*X_(t-1)-0.063*X_(t-2)-0.338*X_(t-3)+</a:t>
            </a:r>
            <a:r>
              <a:rPr lang="en-US" dirty="0"/>
              <a:t>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752850" y="4152900"/>
            <a:ext cx="5276850" cy="22050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Model gets “reset” after every prediction</a:t>
            </a:r>
          </a:p>
          <a:p>
            <a:pPr eaLnBrk="0" hangingPunct="0">
              <a:defRPr/>
            </a:pPr>
            <a:endParaRPr lang="en-US" altLang="zh-CN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  <a:p>
            <a:pPr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Removes the effect we get when generating new series</a:t>
            </a:r>
          </a:p>
        </p:txBody>
      </p:sp>
    </p:spTree>
    <p:extLst>
      <p:ext uri="{BB962C8B-B14F-4D97-AF65-F5344CB8AC3E}">
        <p14:creationId xmlns:p14="http://schemas.microsoft.com/office/powerpoint/2010/main" val="3357196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BE4C-AE97-4050-BCA5-D6184661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a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r</a:t>
            </a:r>
            <a:r>
              <a:rPr lang="en-NL" dirty="0"/>
              <a:t>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D4CB-A0BC-4C0B-9E03-11E03EDDF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time series is </a:t>
            </a:r>
            <a:r>
              <a:rPr lang="en-NL" b="1" i="1" dirty="0">
                <a:solidFill>
                  <a:srgbClr val="7030A0"/>
                </a:solidFill>
              </a:rPr>
              <a:t>s</a:t>
            </a:r>
            <a:r>
              <a:rPr lang="nl-NL" b="1" i="1" dirty="0">
                <a:solidFill>
                  <a:srgbClr val="7030A0"/>
                </a:solidFill>
              </a:rPr>
              <a:t>t</a:t>
            </a:r>
            <a:r>
              <a:rPr lang="en-NL" b="1" i="1" dirty="0">
                <a:solidFill>
                  <a:srgbClr val="7030A0"/>
                </a:solidFill>
              </a:rPr>
              <a:t>a</a:t>
            </a:r>
            <a:r>
              <a:rPr lang="nl-NL" b="1" i="1" dirty="0">
                <a:solidFill>
                  <a:srgbClr val="7030A0"/>
                </a:solidFill>
              </a:rPr>
              <a:t>t</a:t>
            </a:r>
            <a:r>
              <a:rPr lang="en-NL" b="1" i="1" dirty="0" err="1">
                <a:solidFill>
                  <a:srgbClr val="7030A0"/>
                </a:solidFill>
              </a:rPr>
              <a:t>i</a:t>
            </a:r>
            <a:r>
              <a:rPr lang="nl-NL" b="1" i="1" dirty="0">
                <a:solidFill>
                  <a:srgbClr val="7030A0"/>
                </a:solidFill>
              </a:rPr>
              <a:t>o</a:t>
            </a:r>
            <a:r>
              <a:rPr lang="en-NL" b="1" i="1" dirty="0">
                <a:solidFill>
                  <a:srgbClr val="7030A0"/>
                </a:solidFill>
              </a:rPr>
              <a:t>n</a:t>
            </a:r>
            <a:r>
              <a:rPr lang="nl-NL" b="1" i="1" dirty="0">
                <a:solidFill>
                  <a:srgbClr val="7030A0"/>
                </a:solidFill>
              </a:rPr>
              <a:t>a</a:t>
            </a:r>
            <a:r>
              <a:rPr lang="en-NL" b="1" i="1" dirty="0">
                <a:solidFill>
                  <a:srgbClr val="7030A0"/>
                </a:solidFill>
              </a:rPr>
              <a:t>r</a:t>
            </a:r>
            <a:r>
              <a:rPr lang="nl-NL" b="1" i="1" dirty="0">
                <a:solidFill>
                  <a:srgbClr val="7030A0"/>
                </a:solidFill>
              </a:rPr>
              <a:t>y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dirty="0"/>
              <a:t>w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n </a:t>
            </a:r>
            <a:r>
              <a:rPr lang="nl-NL" dirty="0"/>
              <a:t>i</a:t>
            </a:r>
            <a:r>
              <a:rPr lang="en-NL" dirty="0"/>
              <a:t>t</a:t>
            </a:r>
            <a:r>
              <a:rPr lang="nl-NL" dirty="0"/>
              <a:t>s</a:t>
            </a:r>
            <a:r>
              <a:rPr lang="en-US" dirty="0"/>
              <a:t> statistical properties such as mean, variance, autocorrelation, etc. are all constant over time</a:t>
            </a:r>
            <a:endParaRPr lang="en-NL" dirty="0"/>
          </a:p>
          <a:p>
            <a:endParaRPr lang="en-NL" dirty="0"/>
          </a:p>
          <a:p>
            <a:r>
              <a:rPr lang="en-NL" dirty="0"/>
              <a:t>ARMA models </a:t>
            </a:r>
            <a:r>
              <a:rPr lang="nl-NL" dirty="0"/>
              <a:t>l</a:t>
            </a:r>
            <a:r>
              <a:rPr lang="en-NL" dirty="0" err="1"/>
              <a:t>i</a:t>
            </a:r>
            <a:r>
              <a:rPr lang="nl-NL" dirty="0"/>
              <a:t>k</a:t>
            </a:r>
            <a:r>
              <a:rPr lang="en-NL" dirty="0"/>
              <a:t>e </a:t>
            </a:r>
            <a:r>
              <a:rPr lang="nl-NL" dirty="0"/>
              <a:t>d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/>
              <a:t>a </a:t>
            </a:r>
            <a:r>
              <a:rPr lang="nl-NL" dirty="0"/>
              <a:t>t</a:t>
            </a:r>
            <a:r>
              <a:rPr lang="en-NL" dirty="0"/>
              <a:t>o </a:t>
            </a:r>
            <a:r>
              <a:rPr lang="nl-NL" dirty="0"/>
              <a:t>b</a:t>
            </a:r>
            <a:r>
              <a:rPr lang="en-NL" dirty="0"/>
              <a:t>e </a:t>
            </a:r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a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r</a:t>
            </a:r>
            <a:r>
              <a:rPr lang="en-NL" dirty="0"/>
              <a:t>y</a:t>
            </a:r>
          </a:p>
          <a:p>
            <a:endParaRPr lang="en-NL" dirty="0"/>
          </a:p>
          <a:p>
            <a:r>
              <a:rPr lang="en-NL" b="1" dirty="0">
                <a:solidFill>
                  <a:srgbClr val="7030A0"/>
                </a:solidFill>
              </a:rPr>
              <a:t>Differencing</a:t>
            </a:r>
            <a:r>
              <a:rPr lang="en-NL" dirty="0"/>
              <a:t> can be used to make a series more stationary</a:t>
            </a:r>
          </a:p>
          <a:p>
            <a:pPr lvl="1"/>
            <a:r>
              <a:rPr lang="en-NL" dirty="0"/>
              <a:t>Replace:  </a:t>
            </a:r>
            <a:r>
              <a:rPr lang="en-NL" dirty="0" err="1"/>
              <a:t>X_t</a:t>
            </a:r>
            <a:r>
              <a:rPr lang="en-NL" dirty="0"/>
              <a:t> = </a:t>
            </a:r>
            <a:r>
              <a:rPr lang="nl-NL" dirty="0"/>
              <a:t>X</a:t>
            </a:r>
            <a:r>
              <a:rPr lang="en-NL" dirty="0"/>
              <a:t>_</a:t>
            </a:r>
            <a:r>
              <a:rPr lang="nl-NL" dirty="0"/>
              <a:t>t</a:t>
            </a:r>
            <a:r>
              <a:rPr lang="en-NL" dirty="0"/>
              <a:t> – </a:t>
            </a:r>
            <a:r>
              <a:rPr lang="nl-NL" dirty="0"/>
              <a:t>X</a:t>
            </a:r>
            <a:r>
              <a:rPr lang="en-NL" dirty="0"/>
              <a:t>_(</a:t>
            </a:r>
            <a:r>
              <a:rPr lang="nl-NL" dirty="0"/>
              <a:t>t</a:t>
            </a:r>
            <a:r>
              <a:rPr lang="en-NL" dirty="0"/>
              <a:t>-1)</a:t>
            </a:r>
          </a:p>
          <a:p>
            <a:pPr lvl="1"/>
            <a:r>
              <a:rPr lang="en-NL" dirty="0"/>
              <a:t>Iterate if needed</a:t>
            </a:r>
          </a:p>
          <a:p>
            <a:pPr lvl="1"/>
            <a:endParaRPr lang="en-NL" dirty="0"/>
          </a:p>
          <a:p>
            <a:r>
              <a:rPr lang="en-NL" b="1" dirty="0">
                <a:solidFill>
                  <a:srgbClr val="7030A0"/>
                </a:solidFill>
              </a:rPr>
              <a:t>ARIM</a:t>
            </a:r>
            <a:r>
              <a:rPr lang="nl-NL" b="1" dirty="0">
                <a:solidFill>
                  <a:srgbClr val="7030A0"/>
                </a:solidFill>
              </a:rPr>
              <a:t>A</a:t>
            </a:r>
            <a:r>
              <a:rPr lang="en-NL" dirty="0"/>
              <a:t>(</a:t>
            </a:r>
            <a:r>
              <a:rPr lang="nl-NL" i="1" dirty="0"/>
              <a:t>p</a:t>
            </a:r>
            <a:r>
              <a:rPr lang="en-NL" i="1" dirty="0"/>
              <a:t>,</a:t>
            </a:r>
            <a:r>
              <a:rPr lang="nl-NL" i="1" dirty="0"/>
              <a:t>d</a:t>
            </a:r>
            <a:r>
              <a:rPr lang="en-NL" i="1" dirty="0"/>
              <a:t>,q</a:t>
            </a:r>
            <a:r>
              <a:rPr lang="en-NL" dirty="0"/>
              <a:t>) 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s</a:t>
            </a:r>
            <a:r>
              <a:rPr lang="en-NL" dirty="0"/>
              <a:t> an additional param</a:t>
            </a:r>
            <a:r>
              <a:rPr lang="nl-NL" dirty="0"/>
              <a:t>e</a:t>
            </a:r>
            <a:r>
              <a:rPr lang="en-NL" dirty="0" err="1"/>
              <a:t>ter</a:t>
            </a:r>
            <a:r>
              <a:rPr lang="en-NL" dirty="0"/>
              <a:t> </a:t>
            </a:r>
            <a:r>
              <a:rPr lang="nl-NL" i="1" dirty="0"/>
              <a:t>q</a:t>
            </a:r>
            <a:r>
              <a:rPr lang="en-NL" dirty="0"/>
              <a:t> for the amount of differencing to use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56909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parameters for MA, AR, ARMA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AR is a special instance of linear regression, </a:t>
            </a:r>
            <a:r>
              <a:rPr lang="en-US" altLang="zh-CN" dirty="0" err="1"/>
              <a:t>φ</a:t>
            </a:r>
            <a:r>
              <a:rPr lang="en-US" altLang="zh-CN" dirty="0"/>
              <a:t> </a:t>
            </a:r>
            <a:r>
              <a:rPr lang="en-US" dirty="0"/>
              <a:t>parameters can be estimated via ordinary least squares</a:t>
            </a:r>
          </a:p>
          <a:p>
            <a:endParaRPr lang="en-US" dirty="0"/>
          </a:p>
          <a:p>
            <a:r>
              <a:rPr lang="en-US" dirty="0"/>
              <a:t>MA can be a non-linear form of regression, estimation of θ parameters requires some form of search</a:t>
            </a:r>
            <a:r>
              <a:rPr lang="en-NL" dirty="0"/>
              <a:t> (it depends on the residuals), </a:t>
            </a:r>
            <a:r>
              <a:rPr lang="en-US" dirty="0"/>
              <a:t>it can be hard to find the optimal values</a:t>
            </a:r>
          </a:p>
          <a:p>
            <a:endParaRPr lang="en-US" dirty="0"/>
          </a:p>
          <a:p>
            <a:r>
              <a:rPr lang="en-US" dirty="0"/>
              <a:t>ARMA is hard since MA is hard</a:t>
            </a:r>
            <a:endParaRPr lang="en-NL" dirty="0"/>
          </a:p>
          <a:p>
            <a:endParaRPr lang="en-NL" dirty="0"/>
          </a:p>
          <a:p>
            <a:r>
              <a:rPr lang="en-NL" dirty="0"/>
              <a:t>Estimation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r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s can be done using (</a:t>
            </a:r>
            <a:r>
              <a:rPr lang="nl-NL" dirty="0"/>
              <a:t>p</a:t>
            </a:r>
            <a:r>
              <a:rPr lang="en-NL" dirty="0"/>
              <a:t>a</a:t>
            </a:r>
            <a:r>
              <a:rPr lang="nl-NL" dirty="0"/>
              <a:t>r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) autocorrelation plots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/</a:t>
            </a:r>
            <a:r>
              <a:rPr lang="nl-NL" dirty="0"/>
              <a:t>o</a:t>
            </a:r>
            <a:r>
              <a:rPr lang="en-NL" dirty="0"/>
              <a:t>r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s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c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m</a:t>
            </a:r>
            <a:r>
              <a:rPr lang="en-NL" dirty="0"/>
              <a:t>e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o</a:t>
            </a:r>
            <a:r>
              <a:rPr lang="en-NL" dirty="0"/>
              <a:t>d</a:t>
            </a:r>
            <a:r>
              <a:rPr lang="nl-NL" dirty="0"/>
              <a:t>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Analysis of Sequential Data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Sequential structure arises in a huge range of applications</a:t>
            </a:r>
          </a:p>
          <a:p>
            <a:pPr lvl="1"/>
            <a:r>
              <a:rPr lang="en-US" altLang="zh-CN" dirty="0"/>
              <a:t>Repeated measurements of a temporal process – time series</a:t>
            </a:r>
          </a:p>
          <a:p>
            <a:pPr lvl="1"/>
            <a:r>
              <a:rPr lang="en-US" altLang="zh-CN" dirty="0"/>
              <a:t>Online decision making &amp; control</a:t>
            </a:r>
          </a:p>
          <a:p>
            <a:pPr lvl="1"/>
            <a:r>
              <a:rPr lang="en-US" altLang="zh-CN" dirty="0"/>
              <a:t>Text, biological sequences</a:t>
            </a:r>
          </a:p>
          <a:p>
            <a:pPr lvl="1"/>
            <a:r>
              <a:rPr lang="en-US" altLang="zh-CN" dirty="0"/>
              <a:t>System and process logs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Standard machine learning methods can be applied, but:</a:t>
            </a:r>
          </a:p>
          <a:p>
            <a:pPr lvl="1"/>
            <a:r>
              <a:rPr lang="en-US" altLang="zh-CN" dirty="0"/>
              <a:t>They do not exploit temporal patterns</a:t>
            </a:r>
          </a:p>
          <a:p>
            <a:pPr lvl="1"/>
            <a:r>
              <a:rPr lang="en-US" altLang="zh-CN" dirty="0"/>
              <a:t>Computation &amp; storage scales poorly to realistic applications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Many methods visualize the sequential structure</a:t>
            </a:r>
          </a:p>
          <a:p>
            <a:pPr lvl="1"/>
            <a:r>
              <a:rPr lang="en-US" altLang="zh-CN" dirty="0"/>
              <a:t>Useful for understanding and analysis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7710-A209-46F7-B258-FA4D584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en-NL" dirty="0"/>
              <a:t>r</a:t>
            </a:r>
            <a:r>
              <a:rPr lang="nl-NL" dirty="0"/>
              <a:t>d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e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BAEF-AAFC-474F-9F35-93FBAF6E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Partial </a:t>
            </a:r>
            <a:r>
              <a:rPr lang="en-NL" dirty="0" err="1"/>
              <a:t>autocorre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n (</a:t>
            </a:r>
            <a:r>
              <a:rPr lang="nl-NL" dirty="0"/>
              <a:t>P</a:t>
            </a:r>
            <a:r>
              <a:rPr lang="en-NL" dirty="0"/>
              <a:t>A</a:t>
            </a:r>
            <a:r>
              <a:rPr lang="nl-NL" dirty="0"/>
              <a:t>C</a:t>
            </a:r>
            <a:r>
              <a:rPr lang="en-NL" dirty="0"/>
              <a:t>F)</a:t>
            </a:r>
          </a:p>
          <a:p>
            <a:pPr lvl="1"/>
            <a:r>
              <a:rPr lang="en-NL" dirty="0"/>
              <a:t>pa</a:t>
            </a:r>
            <a:r>
              <a:rPr lang="nl-NL" dirty="0"/>
              <a:t>r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 correlation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s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es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g</a:t>
            </a:r>
            <a:r>
              <a:rPr lang="en-NL" dirty="0"/>
              <a:t>g</a:t>
            </a:r>
            <a:r>
              <a:rPr lang="nl-NL" dirty="0"/>
              <a:t>e</a:t>
            </a:r>
            <a:r>
              <a:rPr lang="en-NL" dirty="0"/>
              <a:t>d </a:t>
            </a:r>
            <a:r>
              <a:rPr lang="nl-NL" dirty="0"/>
              <a:t>v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u</a:t>
            </a:r>
            <a:r>
              <a:rPr lang="nl-NL" dirty="0"/>
              <a:t>e</a:t>
            </a:r>
            <a:r>
              <a:rPr lang="en-NL" dirty="0"/>
              <a:t>s, </a:t>
            </a:r>
            <a:r>
              <a:rPr lang="nl-NL" dirty="0"/>
              <a:t>r</a:t>
            </a:r>
            <a:r>
              <a:rPr lang="en-NL" dirty="0"/>
              <a:t>e</a:t>
            </a:r>
            <a:r>
              <a:rPr lang="nl-NL" dirty="0"/>
              <a:t>g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s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g </a:t>
            </a:r>
            <a:r>
              <a:rPr lang="nl-NL" dirty="0"/>
              <a:t>a</a:t>
            </a:r>
            <a:r>
              <a:rPr lang="en-NL" dirty="0"/>
              <a:t>w</a:t>
            </a:r>
            <a:r>
              <a:rPr lang="nl-NL" dirty="0"/>
              <a:t>a</a:t>
            </a:r>
            <a:r>
              <a:rPr lang="en-NL" dirty="0"/>
              <a:t>y </a:t>
            </a:r>
            <a:r>
              <a:rPr lang="nl-NL" dirty="0"/>
              <a:t>a</a:t>
            </a:r>
            <a:r>
              <a:rPr lang="en-NL" dirty="0"/>
              <a:t>l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v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u</a:t>
            </a:r>
            <a:r>
              <a:rPr lang="nl-NL" dirty="0"/>
              <a:t>e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t </a:t>
            </a:r>
            <a:r>
              <a:rPr lang="nl-NL" dirty="0"/>
              <a:t>s</a:t>
            </a:r>
            <a:r>
              <a:rPr lang="en-NL" dirty="0"/>
              <a:t>m</a:t>
            </a:r>
            <a:r>
              <a:rPr lang="nl-NL" dirty="0"/>
              <a:t>a</a:t>
            </a:r>
            <a:r>
              <a:rPr lang="en-NL" dirty="0"/>
              <a:t>l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g</a:t>
            </a:r>
            <a:r>
              <a:rPr lang="en-NL" dirty="0"/>
              <a:t>s, </a:t>
            </a:r>
            <a:r>
              <a:rPr lang="nl-NL" dirty="0"/>
              <a:t>u</a:t>
            </a:r>
            <a:r>
              <a:rPr lang="en-NL" dirty="0"/>
              <a:t>se to set order </a:t>
            </a:r>
            <a:r>
              <a:rPr lang="nl-NL" dirty="0"/>
              <a:t>p</a:t>
            </a:r>
            <a:r>
              <a:rPr lang="en-NL" dirty="0"/>
              <a:t> for AR model</a:t>
            </a:r>
          </a:p>
          <a:p>
            <a:pPr lvl="1"/>
            <a:r>
              <a:rPr lang="en-NL" i="1" dirty="0">
                <a:solidFill>
                  <a:srgbClr val="7030A0"/>
                </a:solidFill>
              </a:rPr>
              <a:t>include </a:t>
            </a:r>
            <a:r>
              <a:rPr lang="nl-NL" i="1" dirty="0">
                <a:solidFill>
                  <a:srgbClr val="7030A0"/>
                </a:solidFill>
              </a:rPr>
              <a:t>l</a:t>
            </a:r>
            <a:r>
              <a:rPr lang="en-NL" i="1" dirty="0" err="1">
                <a:solidFill>
                  <a:srgbClr val="7030A0"/>
                </a:solidFill>
              </a:rPr>
              <a:t>ags</a:t>
            </a:r>
            <a:r>
              <a:rPr lang="en-NL" i="1" dirty="0">
                <a:solidFill>
                  <a:srgbClr val="7030A0"/>
                </a:solidFill>
              </a:rPr>
              <a:t> with significant correlation </a:t>
            </a:r>
            <a:r>
              <a:rPr lang="nl-NL" i="1" dirty="0">
                <a:solidFill>
                  <a:srgbClr val="7030A0"/>
                </a:solidFill>
              </a:rPr>
              <a:t>t</a:t>
            </a:r>
            <a:r>
              <a:rPr lang="en-NL" i="1" dirty="0">
                <a:solidFill>
                  <a:srgbClr val="7030A0"/>
                </a:solidFill>
              </a:rPr>
              <a:t>h</a:t>
            </a:r>
            <a:r>
              <a:rPr lang="nl-NL" i="1" dirty="0">
                <a:solidFill>
                  <a:srgbClr val="7030A0"/>
                </a:solidFill>
              </a:rPr>
              <a:t>a</a:t>
            </a:r>
            <a:r>
              <a:rPr lang="en-NL" i="1" dirty="0">
                <a:solidFill>
                  <a:srgbClr val="7030A0"/>
                </a:solidFill>
              </a:rPr>
              <a:t>t </a:t>
            </a:r>
            <a:r>
              <a:rPr lang="nl-NL" i="1" dirty="0">
                <a:solidFill>
                  <a:srgbClr val="7030A0"/>
                </a:solidFill>
              </a:rPr>
              <a:t>c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>
                <a:solidFill>
                  <a:srgbClr val="7030A0"/>
                </a:solidFill>
              </a:rPr>
              <a:t>n</a:t>
            </a:r>
            <a:r>
              <a:rPr lang="nl-NL" i="1" dirty="0">
                <a:solidFill>
                  <a:srgbClr val="7030A0"/>
                </a:solidFill>
              </a:rPr>
              <a:t>o</a:t>
            </a:r>
            <a:r>
              <a:rPr lang="en-NL" i="1" dirty="0">
                <a:solidFill>
                  <a:srgbClr val="7030A0"/>
                </a:solidFill>
              </a:rPr>
              <a:t>t </a:t>
            </a:r>
            <a:r>
              <a:rPr lang="nl-NL" i="1" dirty="0">
                <a:solidFill>
                  <a:srgbClr val="7030A0"/>
                </a:solidFill>
              </a:rPr>
              <a:t>b</a:t>
            </a:r>
            <a:r>
              <a:rPr lang="en-NL" i="1" dirty="0">
                <a:solidFill>
                  <a:srgbClr val="7030A0"/>
                </a:solidFill>
              </a:rPr>
              <a:t>e </a:t>
            </a:r>
            <a:r>
              <a:rPr lang="nl-NL" i="1" dirty="0">
                <a:solidFill>
                  <a:srgbClr val="7030A0"/>
                </a:solidFill>
              </a:rPr>
              <a:t>e</a:t>
            </a:r>
            <a:r>
              <a:rPr lang="en-NL" i="1" dirty="0">
                <a:solidFill>
                  <a:srgbClr val="7030A0"/>
                </a:solidFill>
              </a:rPr>
              <a:t>x</a:t>
            </a:r>
            <a:r>
              <a:rPr lang="nl-NL" i="1" dirty="0">
                <a:solidFill>
                  <a:srgbClr val="7030A0"/>
                </a:solidFill>
              </a:rPr>
              <a:t>p</a:t>
            </a:r>
            <a:r>
              <a:rPr lang="en-NL" i="1" dirty="0">
                <a:solidFill>
                  <a:srgbClr val="7030A0"/>
                </a:solidFill>
              </a:rPr>
              <a:t>l</a:t>
            </a:r>
            <a:r>
              <a:rPr lang="nl-NL" i="1" dirty="0">
                <a:solidFill>
                  <a:srgbClr val="7030A0"/>
                </a:solidFill>
              </a:rPr>
              <a:t>a</a:t>
            </a:r>
            <a:r>
              <a:rPr lang="en-NL" i="1" dirty="0" err="1">
                <a:solidFill>
                  <a:srgbClr val="7030A0"/>
                </a:solidFill>
              </a:rPr>
              <a:t>i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>
                <a:solidFill>
                  <a:srgbClr val="7030A0"/>
                </a:solidFill>
              </a:rPr>
              <a:t>e</a:t>
            </a:r>
            <a:r>
              <a:rPr lang="nl-NL" i="1" dirty="0">
                <a:solidFill>
                  <a:srgbClr val="7030A0"/>
                </a:solidFill>
              </a:rPr>
              <a:t>d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i="1" dirty="0">
                <a:solidFill>
                  <a:srgbClr val="7030A0"/>
                </a:solidFill>
              </a:rPr>
              <a:t>b</a:t>
            </a:r>
            <a:r>
              <a:rPr lang="en-NL" i="1" dirty="0">
                <a:solidFill>
                  <a:srgbClr val="7030A0"/>
                </a:solidFill>
              </a:rPr>
              <a:t>y smaller </a:t>
            </a:r>
            <a:r>
              <a:rPr lang="nl-NL" i="1" dirty="0">
                <a:solidFill>
                  <a:srgbClr val="7030A0"/>
                </a:solidFill>
              </a:rPr>
              <a:t>l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g</a:t>
            </a:r>
            <a:r>
              <a:rPr lang="en-NL" i="1" dirty="0">
                <a:solidFill>
                  <a:srgbClr val="7030A0"/>
                </a:solidFill>
              </a:rPr>
              <a:t>s</a:t>
            </a:r>
          </a:p>
          <a:p>
            <a:endParaRPr lang="en-NL" dirty="0"/>
          </a:p>
          <a:p>
            <a:r>
              <a:rPr lang="nl-NL" dirty="0"/>
              <a:t>A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o</a:t>
            </a:r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l</a:t>
            </a:r>
            <a:r>
              <a:rPr lang="nl-NL" dirty="0"/>
              <a:t>a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 (</a:t>
            </a:r>
            <a:r>
              <a:rPr lang="nl-NL" dirty="0"/>
              <a:t>A</a:t>
            </a:r>
            <a:r>
              <a:rPr lang="en-NL" dirty="0"/>
              <a:t>C</a:t>
            </a:r>
            <a:r>
              <a:rPr lang="nl-NL" dirty="0"/>
              <a:t>F</a:t>
            </a:r>
            <a:r>
              <a:rPr lang="en-NL" dirty="0"/>
              <a:t>)</a:t>
            </a:r>
          </a:p>
          <a:p>
            <a:pPr lvl="1"/>
            <a:r>
              <a:rPr lang="nl-NL" dirty="0"/>
              <a:t>c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l</a:t>
            </a:r>
            <a:r>
              <a:rPr lang="nl-NL" dirty="0"/>
              <a:t>a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s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 err="1"/>
              <a:t>i</a:t>
            </a:r>
            <a:r>
              <a:rPr lang="nl-NL" dirty="0"/>
              <a:t>e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n</a:t>
            </a:r>
            <a:r>
              <a:rPr lang="en-NL" dirty="0"/>
              <a:t> lagged values</a:t>
            </a:r>
          </a:p>
          <a:p>
            <a:pPr lvl="1"/>
            <a:r>
              <a:rPr lang="en-NL" dirty="0"/>
              <a:t>use to set order for MA m</a:t>
            </a:r>
            <a:r>
              <a:rPr lang="nl-NL" dirty="0"/>
              <a:t>o</a:t>
            </a:r>
            <a:r>
              <a:rPr lang="en-NL" dirty="0"/>
              <a:t>del, the </a:t>
            </a:r>
            <a:r>
              <a:rPr lang="nl-NL" dirty="0"/>
              <a:t>A</a:t>
            </a:r>
            <a:r>
              <a:rPr lang="en-NL" dirty="0"/>
              <a:t>C</a:t>
            </a:r>
            <a:r>
              <a:rPr lang="nl-NL" dirty="0"/>
              <a:t>F</a:t>
            </a:r>
            <a:r>
              <a:rPr lang="en-NL" dirty="0"/>
              <a:t> </a:t>
            </a:r>
            <a:r>
              <a:rPr lang="nl-NL" dirty="0"/>
              <a:t>c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s </a:t>
            </a:r>
            <a:r>
              <a:rPr lang="nl-NL" dirty="0"/>
              <a:t>o</a:t>
            </a:r>
            <a:r>
              <a:rPr lang="en-NL" dirty="0"/>
              <a:t>f</a:t>
            </a:r>
            <a:r>
              <a:rPr lang="nl-NL" dirty="0"/>
              <a:t>f</a:t>
            </a:r>
            <a:r>
              <a:rPr lang="en-NL" dirty="0"/>
              <a:t> after </a:t>
            </a:r>
            <a:r>
              <a:rPr lang="nl-NL" dirty="0"/>
              <a:t>q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g</a:t>
            </a:r>
            <a:r>
              <a:rPr lang="en-NL" dirty="0"/>
              <a:t>s (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n</a:t>
            </a:r>
            <a:r>
              <a:rPr lang="en-NL" dirty="0"/>
              <a:t>o</a:t>
            </a:r>
            <a:r>
              <a:rPr lang="nl-NL" dirty="0"/>
              <a:t>i</a:t>
            </a:r>
            <a:r>
              <a:rPr lang="en-NL" dirty="0"/>
              <a:t>s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/>
              <a:t>l</a:t>
            </a:r>
            <a:r>
              <a:rPr lang="nl-NL" dirty="0"/>
              <a:t>u</a:t>
            </a:r>
            <a:r>
              <a:rPr lang="en-NL" dirty="0"/>
              <a:t>c</a:t>
            </a:r>
            <a:r>
              <a:rPr lang="nl-NL" dirty="0"/>
              <a:t>t</a:t>
            </a:r>
            <a:r>
              <a:rPr lang="en-NL" dirty="0" err="1"/>
              <a:t>uations</a:t>
            </a:r>
            <a:r>
              <a:rPr lang="en-NL" dirty="0"/>
              <a:t> o</a:t>
            </a:r>
            <a:r>
              <a:rPr lang="nl-NL" dirty="0"/>
              <a:t>n</a:t>
            </a:r>
            <a:r>
              <a:rPr lang="en-NL" dirty="0" err="1"/>
              <a:t>ly</a:t>
            </a:r>
            <a:r>
              <a:rPr lang="en-NL" dirty="0"/>
              <a:t> depend </a:t>
            </a:r>
            <a:r>
              <a:rPr lang="nl-NL" dirty="0"/>
              <a:t>q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g</a:t>
            </a:r>
            <a:r>
              <a:rPr lang="en-NL" dirty="0"/>
              <a:t>s)</a:t>
            </a:r>
          </a:p>
          <a:p>
            <a:pPr lvl="1"/>
            <a:r>
              <a:rPr lang="nl-NL" dirty="0"/>
              <a:t>b</a:t>
            </a:r>
            <a:r>
              <a:rPr lang="en-NL" dirty="0" err="1"/>
              <a:t>ut</a:t>
            </a:r>
            <a:r>
              <a:rPr lang="en-NL" dirty="0"/>
              <a:t> there is interaction with differencing...</a:t>
            </a:r>
          </a:p>
          <a:p>
            <a:pPr lvl="1"/>
            <a:endParaRPr lang="en-NL" dirty="0"/>
          </a:p>
          <a:p>
            <a:r>
              <a:rPr lang="en-NL" dirty="0"/>
              <a:t>Use grid-search, model selection, or </a:t>
            </a:r>
            <a:r>
              <a:rPr lang="en-NL" dirty="0" err="1"/>
              <a:t>simulat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r>
              <a:rPr lang="en-NL" dirty="0"/>
              <a:t>, </a:t>
            </a:r>
            <a:r>
              <a:rPr lang="nl-NL" dirty="0"/>
              <a:t>s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k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n </a:t>
            </a:r>
            <a:r>
              <a:rPr lang="nl-NL" dirty="0"/>
              <a:t>B</a:t>
            </a:r>
            <a:r>
              <a:rPr lang="en-NL" dirty="0"/>
              <a:t>r</a:t>
            </a:r>
            <a:r>
              <a:rPr lang="nl-NL" dirty="0"/>
              <a:t>i</a:t>
            </a:r>
            <a:r>
              <a:rPr lang="en-NL" dirty="0"/>
              <a:t>g</a:t>
            </a:r>
            <a:r>
              <a:rPr lang="nl-NL" dirty="0"/>
              <a:t>h</a:t>
            </a:r>
            <a:r>
              <a:rPr lang="en-NL" dirty="0"/>
              <a:t>t</a:t>
            </a:r>
            <a:r>
              <a:rPr lang="nl-NL" dirty="0"/>
              <a:t>s</a:t>
            </a:r>
            <a:r>
              <a:rPr lang="en-NL" dirty="0"/>
              <a:t>p</a:t>
            </a:r>
            <a:r>
              <a:rPr lang="nl-NL" dirty="0"/>
              <a:t>a</a:t>
            </a:r>
            <a:r>
              <a:rPr lang="en-NL" dirty="0"/>
              <a:t>c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e 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f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m</a:t>
            </a:r>
            <a:r>
              <a:rPr lang="nl-NL" dirty="0"/>
              <a:t>a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o</a:t>
            </a:r>
            <a:r>
              <a:rPr lang="nl-NL" dirty="0"/>
              <a:t>n</a:t>
            </a:r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7850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Applying standard machine learning methods</a:t>
            </a:r>
          </a:p>
          <a:p>
            <a:pPr lvl="1"/>
            <a:r>
              <a:rPr lang="en-US" altLang="zh-CN" dirty="0"/>
              <a:t>Time slicing, sliding windows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h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k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b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k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Computing distances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h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p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z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g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endParaRPr lang="en-US" altLang="zh-CN" dirty="0"/>
          </a:p>
          <a:p>
            <a:r>
              <a:rPr lang="en-US" altLang="zh-CN" dirty="0"/>
              <a:t>Modeling time-series</a:t>
            </a:r>
          </a:p>
          <a:p>
            <a:pPr lvl="1"/>
            <a:r>
              <a:rPr lang="en-US" altLang="zh-CN" dirty="0"/>
              <a:t>Auto-Regressive</a:t>
            </a:r>
            <a:r>
              <a:rPr lang="en-NL" altLang="zh-CN" dirty="0"/>
              <a:t> (</a:t>
            </a:r>
            <a:r>
              <a:rPr lang="nl-NL" altLang="zh-CN" dirty="0"/>
              <a:t>A</a:t>
            </a:r>
            <a:r>
              <a:rPr lang="en-NL" altLang="zh-CN" dirty="0"/>
              <a:t>R)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r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g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i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n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w,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u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P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A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endParaRPr lang="en-NL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Moving Average (</a:t>
            </a:r>
            <a:r>
              <a:rPr lang="en-NL" altLang="zh-CN" dirty="0"/>
              <a:t>MA) </a:t>
            </a:r>
            <a:r>
              <a:rPr lang="en-NL" altLang="zh-CN" dirty="0">
                <a:sym typeface="Wingdings" panose="05000000000000000000" pitchFamily="2" charset="2"/>
              </a:rPr>
              <a:t>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m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o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d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e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s 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f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l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u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nl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t</a:t>
            </a:r>
            <a:r>
              <a:rPr lang="en-NL" altLang="zh-CN" i="1" dirty="0" err="1">
                <a:solidFill>
                  <a:srgbClr val="7030A0"/>
                </a:solidFill>
                <a:sym typeface="Wingdings" panose="05000000000000000000" pitchFamily="2" charset="2"/>
              </a:rPr>
              <a:t>uations</a:t>
            </a:r>
            <a:r>
              <a:rPr lang="en-NL" altLang="zh-CN" i="1" dirty="0">
                <a:solidFill>
                  <a:srgbClr val="7030A0"/>
                </a:solidFill>
                <a:sym typeface="Wingdings" panose="05000000000000000000" pitchFamily="2" charset="2"/>
              </a:rPr>
              <a:t>, use ACF</a:t>
            </a:r>
            <a:endParaRPr lang="en-US" altLang="zh-CN" i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Filtering noise, Fourier transform</a:t>
            </a:r>
            <a:r>
              <a:rPr lang="en-NL" altLang="zh-CN" dirty="0"/>
              <a:t> </a:t>
            </a:r>
            <a:r>
              <a:rPr lang="en-NL" altLang="zh-CN" dirty="0">
                <a:sym typeface="Wingdings" panose="05000000000000000000" pitchFamily="2" charset="2"/>
              </a:rPr>
              <a:t></a:t>
            </a:r>
            <a:r>
              <a:rPr lang="en-NL" altLang="zh-CN" dirty="0"/>
              <a:t> see end o</a:t>
            </a:r>
            <a:r>
              <a:rPr lang="nl-NL" altLang="zh-CN" dirty="0"/>
              <a:t>f</a:t>
            </a:r>
            <a:r>
              <a:rPr lang="en-NL" altLang="zh-CN" dirty="0"/>
              <a:t> </a:t>
            </a:r>
            <a:r>
              <a:rPr lang="nl-NL" altLang="zh-CN" dirty="0"/>
              <a:t>p</a:t>
            </a:r>
            <a:r>
              <a:rPr lang="en-NL" altLang="zh-CN" dirty="0"/>
              <a:t>r</a:t>
            </a:r>
            <a:r>
              <a:rPr lang="nl-NL" altLang="zh-CN" dirty="0"/>
              <a:t>e</a:t>
            </a:r>
            <a:r>
              <a:rPr lang="en-NL" altLang="zh-CN" dirty="0"/>
              <a:t>s</a:t>
            </a:r>
            <a:r>
              <a:rPr lang="nl-NL" altLang="zh-CN" dirty="0"/>
              <a:t>e</a:t>
            </a:r>
            <a:r>
              <a:rPr lang="en-NL" altLang="zh-CN" dirty="0"/>
              <a:t>n</a:t>
            </a:r>
            <a:r>
              <a:rPr lang="nl-NL" altLang="zh-CN" dirty="0"/>
              <a:t>t</a:t>
            </a:r>
            <a:r>
              <a:rPr lang="en-NL" altLang="zh-CN" dirty="0"/>
              <a:t>a</a:t>
            </a:r>
            <a:r>
              <a:rPr lang="nl-NL" altLang="zh-CN" dirty="0"/>
              <a:t>t</a:t>
            </a:r>
            <a:r>
              <a:rPr lang="en-NL" altLang="zh-CN" dirty="0" err="1"/>
              <a:t>i</a:t>
            </a:r>
            <a:r>
              <a:rPr lang="nl-NL" altLang="zh-CN" dirty="0"/>
              <a:t>o</a:t>
            </a:r>
            <a:r>
              <a:rPr lang="en-NL" altLang="zh-CN" dirty="0"/>
              <a:t>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Discrete sequential models</a:t>
            </a:r>
          </a:p>
          <a:p>
            <a:pPr lvl="1"/>
            <a:r>
              <a:rPr lang="en-US" altLang="zh-CN" b="1" dirty="0"/>
              <a:t>Markov chains</a:t>
            </a:r>
          </a:p>
          <a:p>
            <a:pPr lvl="1"/>
            <a:r>
              <a:rPr lang="en-US" altLang="zh-CN" b="1" dirty="0"/>
              <a:t>N-grams</a:t>
            </a:r>
          </a:p>
        </p:txBody>
      </p:sp>
    </p:spTree>
    <p:extLst>
      <p:ext uri="{BB962C8B-B14F-4D97-AF65-F5344CB8AC3E}">
        <p14:creationId xmlns:p14="http://schemas.microsoft.com/office/powerpoint/2010/main" val="3049216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points symbolic: percentiles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CAD5E-7D9E-4A21-A7A2-5848F2964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652" y="1719580"/>
            <a:ext cx="7362588" cy="47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7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Symbolic approximation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A639-CAC9-4B7C-8DF6-8D160C97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7106" name="TextBox 2"/>
          <p:cNvSpPr txBox="1">
            <a:spLocks noChangeArrowheads="1"/>
          </p:cNvSpPr>
          <p:nvPr/>
        </p:nvSpPr>
        <p:spPr bwMode="auto">
          <a:xfrm>
            <a:off x="1858963" y="5138738"/>
            <a:ext cx="5762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Approximate a value using (fixed) ranges</a:t>
            </a:r>
          </a:p>
          <a:p>
            <a:r>
              <a:rPr kumimoji="0" lang="en-US" altLang="zh-CN"/>
              <a:t>to get symbolic sequences</a:t>
            </a:r>
          </a:p>
        </p:txBody>
      </p:sp>
      <p:pic>
        <p:nvPicPr>
          <p:cNvPr id="471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1656930"/>
            <a:ext cx="7204075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045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76" y="2549530"/>
            <a:ext cx="6320351" cy="3967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ym typeface="Arial"/>
              </a:rPr>
              <a:t>SAX (Symbolic Aggregate </a:t>
            </a:r>
            <a:r>
              <a:rPr lang="en-GB" dirty="0" err="1">
                <a:sym typeface="Arial"/>
              </a:rPr>
              <a:t>approXimation</a:t>
            </a:r>
            <a:r>
              <a:rPr lang="en-GB" dirty="0">
                <a:sym typeface="Arial"/>
              </a:rPr>
              <a:t>)</a:t>
            </a:r>
            <a:br>
              <a:rPr lang="en-GB" dirty="0">
                <a:sym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mean values of same-size windows</a:t>
            </a:r>
          </a:p>
          <a:p>
            <a:r>
              <a:rPr lang="en-US" dirty="0"/>
              <a:t>Normalize values in every window separately</a:t>
            </a:r>
          </a:p>
          <a:p>
            <a:r>
              <a:rPr lang="en-US" dirty="0"/>
              <a:t>0 -&gt; low, 1 -&gt; middle, 2 -&gt; high</a:t>
            </a:r>
          </a:p>
        </p:txBody>
      </p:sp>
    </p:spTree>
    <p:extLst>
      <p:ext uri="{BB962C8B-B14F-4D97-AF65-F5344CB8AC3E}">
        <p14:creationId xmlns:p14="http://schemas.microsoft.com/office/powerpoint/2010/main" val="1459298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24" y="485037"/>
            <a:ext cx="4987176" cy="6372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ym typeface="Arial"/>
              </a:rPr>
              <a:t>Build state machine model of signal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 shows cyclic </a:t>
            </a:r>
          </a:p>
          <a:p>
            <a:pPr marL="0" indent="0">
              <a:buNone/>
            </a:pPr>
            <a:r>
              <a:rPr lang="en-US" dirty="0"/>
              <a:t>behavior in SCADA signals</a:t>
            </a:r>
          </a:p>
          <a:p>
            <a:endParaRPr lang="en-US" dirty="0"/>
          </a:p>
          <a:p>
            <a:r>
              <a:rPr lang="en-US" dirty="0"/>
              <a:t>Can be used for anomaly</a:t>
            </a:r>
          </a:p>
          <a:p>
            <a:pPr marL="0" indent="0">
              <a:buNone/>
            </a:pPr>
            <a:r>
              <a:rPr lang="en-US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59584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point detection and segmentation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methods exist for detection change points, such as abrupt trend or distribution changes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1492498"/>
            <a:ext cx="6880568" cy="35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85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90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pPr lvl="1"/>
            <a:r>
              <a:rPr lang="en-US" dirty="0"/>
              <a:t>Compute regression error e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2286000" y="3835400"/>
            <a:ext cx="558800" cy="889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5057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pPr lvl="1"/>
            <a:r>
              <a:rPr lang="en-US" dirty="0"/>
              <a:t>Compute regression error e</a:t>
            </a:r>
          </a:p>
          <a:p>
            <a:pPr lvl="1"/>
            <a:r>
              <a:rPr lang="en-US" dirty="0"/>
              <a:t>If e &lt; bound -&gt; </a:t>
            </a:r>
            <a:r>
              <a:rPr lang="en-US" dirty="0" err="1"/>
              <a:t>goto</a:t>
            </a:r>
            <a:r>
              <a:rPr lang="en-US" dirty="0"/>
              <a:t> 1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2286000" y="3746500"/>
            <a:ext cx="1066800" cy="177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5919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Applying standard machine learning methods</a:t>
            </a:r>
          </a:p>
          <a:p>
            <a:pPr lvl="1"/>
            <a:r>
              <a:rPr lang="en-US" altLang="zh-CN" dirty="0"/>
              <a:t>Time slicing, sliding windows</a:t>
            </a:r>
          </a:p>
          <a:p>
            <a:pPr lvl="1"/>
            <a:r>
              <a:rPr lang="en-US" altLang="zh-CN" dirty="0"/>
              <a:t>Computing distances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Modeling time-series</a:t>
            </a:r>
          </a:p>
          <a:p>
            <a:pPr lvl="1"/>
            <a:r>
              <a:rPr lang="en-US" altLang="zh-CN" dirty="0"/>
              <a:t>Auto-Regressive Moving Average (ARMA)</a:t>
            </a:r>
          </a:p>
          <a:p>
            <a:pPr lvl="1"/>
            <a:r>
              <a:rPr lang="en-US" altLang="zh-CN" dirty="0"/>
              <a:t>Filtering noise, Fourier transform</a:t>
            </a:r>
          </a:p>
          <a:p>
            <a:endParaRPr lang="en-US" altLang="zh-CN" dirty="0"/>
          </a:p>
          <a:p>
            <a:r>
              <a:rPr lang="en-US" altLang="zh-CN" dirty="0"/>
              <a:t>Discrete models</a:t>
            </a:r>
          </a:p>
          <a:p>
            <a:pPr lvl="1"/>
            <a:r>
              <a:rPr lang="en-US" altLang="zh-CN" dirty="0"/>
              <a:t>Markov chains</a:t>
            </a:r>
          </a:p>
          <a:p>
            <a:pPr lvl="1"/>
            <a:r>
              <a:rPr lang="en-US" altLang="zh-CN" dirty="0"/>
              <a:t>N-grams</a:t>
            </a:r>
          </a:p>
          <a:p>
            <a:pPr lvl="1"/>
            <a:endParaRPr lang="en-NL" altLang="zh-CN" dirty="0"/>
          </a:p>
          <a:p>
            <a:pPr lvl="1"/>
            <a:endParaRPr lang="en-NL" altLang="zh-CN" dirty="0"/>
          </a:p>
          <a:p>
            <a:r>
              <a:rPr lang="en-NL" altLang="zh-CN" dirty="0"/>
              <a:t>More </a:t>
            </a:r>
            <a:r>
              <a:rPr lang="en-NL" altLang="zh-CN" dirty="0" err="1"/>
              <a:t>sequen</a:t>
            </a:r>
            <a:r>
              <a:rPr lang="nl-NL" altLang="zh-CN" dirty="0"/>
              <a:t>t</a:t>
            </a:r>
            <a:r>
              <a:rPr lang="en-NL" altLang="zh-CN" dirty="0" err="1"/>
              <a:t>i</a:t>
            </a:r>
            <a:r>
              <a:rPr lang="nl-NL" altLang="zh-CN" dirty="0"/>
              <a:t>a</a:t>
            </a:r>
            <a:r>
              <a:rPr lang="en-NL" altLang="zh-CN" dirty="0"/>
              <a:t>l </a:t>
            </a:r>
            <a:r>
              <a:rPr lang="nl-NL" altLang="zh-CN" dirty="0"/>
              <a:t>m</a:t>
            </a:r>
            <a:r>
              <a:rPr lang="en-NL" altLang="zh-CN" dirty="0"/>
              <a:t>o</a:t>
            </a:r>
            <a:r>
              <a:rPr lang="nl-NL" altLang="zh-CN" dirty="0"/>
              <a:t>d</a:t>
            </a:r>
            <a:r>
              <a:rPr lang="en-NL" altLang="zh-CN" dirty="0"/>
              <a:t>e</a:t>
            </a:r>
            <a:r>
              <a:rPr lang="nl-NL" altLang="zh-CN" dirty="0"/>
              <a:t>l</a:t>
            </a:r>
            <a:r>
              <a:rPr lang="en-NL" altLang="zh-CN" dirty="0"/>
              <a:t>s </a:t>
            </a:r>
            <a:r>
              <a:rPr lang="nl-NL" altLang="zh-CN" dirty="0"/>
              <a:t>i</a:t>
            </a:r>
            <a:r>
              <a:rPr lang="en-NL" altLang="zh-CN" dirty="0"/>
              <a:t>n </a:t>
            </a:r>
            <a:r>
              <a:rPr lang="nl-NL" altLang="zh-CN" dirty="0"/>
              <a:t>S</a:t>
            </a:r>
            <a:r>
              <a:rPr lang="en-NL" altLang="zh-CN" dirty="0"/>
              <a:t>o</a:t>
            </a:r>
            <a:r>
              <a:rPr lang="nl-NL" altLang="zh-CN" dirty="0"/>
              <a:t>f</a:t>
            </a:r>
            <a:r>
              <a:rPr lang="en-NL" altLang="zh-CN" dirty="0"/>
              <a:t>t</a:t>
            </a:r>
            <a:r>
              <a:rPr lang="nl-NL" altLang="zh-CN" dirty="0"/>
              <a:t>w</a:t>
            </a:r>
            <a:r>
              <a:rPr lang="en-NL" altLang="zh-CN" dirty="0"/>
              <a:t>a</a:t>
            </a:r>
            <a:r>
              <a:rPr lang="nl-NL" altLang="zh-CN" dirty="0"/>
              <a:t>r</a:t>
            </a:r>
            <a:r>
              <a:rPr lang="en-NL" altLang="zh-CN" dirty="0"/>
              <a:t>e </a:t>
            </a:r>
            <a:r>
              <a:rPr lang="nl-NL" altLang="zh-CN" dirty="0"/>
              <a:t>D</a:t>
            </a:r>
            <a:r>
              <a:rPr lang="en-NL" altLang="zh-CN" dirty="0"/>
              <a:t>a</a:t>
            </a:r>
            <a:r>
              <a:rPr lang="nl-NL" altLang="zh-CN" dirty="0"/>
              <a:t>t</a:t>
            </a:r>
            <a:r>
              <a:rPr lang="en-NL" altLang="zh-CN" dirty="0"/>
              <a:t>a </a:t>
            </a:r>
            <a:r>
              <a:rPr lang="nl-NL" altLang="zh-CN" dirty="0"/>
              <a:t>l</a:t>
            </a:r>
            <a:r>
              <a:rPr lang="en-NL" altLang="zh-CN" dirty="0"/>
              <a:t>e</a:t>
            </a:r>
            <a:r>
              <a:rPr lang="nl-NL" altLang="zh-CN" dirty="0"/>
              <a:t>c</a:t>
            </a:r>
            <a:r>
              <a:rPr lang="en-NL" altLang="zh-CN" dirty="0"/>
              <a:t>t</a:t>
            </a:r>
            <a:r>
              <a:rPr lang="nl-NL" altLang="zh-CN" dirty="0"/>
              <a:t>u</a:t>
            </a:r>
            <a:r>
              <a:rPr lang="en-NL" altLang="zh-CN" dirty="0"/>
              <a:t>r</a:t>
            </a:r>
            <a:r>
              <a:rPr lang="nl-NL" altLang="zh-CN" dirty="0"/>
              <a:t>e</a:t>
            </a:r>
            <a:r>
              <a:rPr lang="en-NL" altLang="zh-CN" dirty="0"/>
              <a:t>!</a:t>
            </a:r>
            <a:endParaRPr lang="en-US" altLang="zh-C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pPr lvl="1"/>
            <a:r>
              <a:rPr lang="en-US" dirty="0"/>
              <a:t>Compute regression error e</a:t>
            </a:r>
          </a:p>
          <a:p>
            <a:pPr lvl="1"/>
            <a:r>
              <a:rPr lang="en-US" dirty="0"/>
              <a:t>If e &lt; bound -&gt; </a:t>
            </a:r>
            <a:r>
              <a:rPr lang="en-US" dirty="0" err="1"/>
              <a:t>goto</a:t>
            </a:r>
            <a:r>
              <a:rPr lang="en-US" dirty="0"/>
              <a:t> 1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2286000" y="3314700"/>
            <a:ext cx="1155700" cy="6096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72006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pPr lvl="1"/>
            <a:r>
              <a:rPr lang="en-US" dirty="0"/>
              <a:t>Compute regression error e</a:t>
            </a:r>
          </a:p>
          <a:p>
            <a:pPr lvl="1"/>
            <a:r>
              <a:rPr lang="en-US" dirty="0"/>
              <a:t>If e &lt; bound -&gt; </a:t>
            </a:r>
            <a:r>
              <a:rPr lang="en-US" dirty="0" err="1"/>
              <a:t>goto</a:t>
            </a:r>
            <a:r>
              <a:rPr lang="en-US" dirty="0"/>
              <a:t> 1</a:t>
            </a:r>
          </a:p>
          <a:p>
            <a:pPr lvl="1"/>
            <a:r>
              <a:rPr lang="en-US" dirty="0"/>
              <a:t>Else -&gt; cut at point of largest error, continue from there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2286000" y="2476500"/>
            <a:ext cx="1244600" cy="1447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38867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egment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46187"/>
            <a:ext cx="7772400" cy="42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SCADA cyclic behavior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algorithm:</a:t>
            </a:r>
          </a:p>
          <a:p>
            <a:pPr lvl="1"/>
            <a:r>
              <a:rPr lang="en-US" dirty="0"/>
              <a:t>Add next point to linear segment</a:t>
            </a:r>
          </a:p>
          <a:p>
            <a:pPr lvl="1"/>
            <a:r>
              <a:rPr lang="en-US" dirty="0"/>
              <a:t>Compute regression error e</a:t>
            </a:r>
          </a:p>
          <a:p>
            <a:pPr lvl="1"/>
            <a:r>
              <a:rPr lang="en-US" dirty="0"/>
              <a:t>If e &lt; bound -&gt; </a:t>
            </a:r>
            <a:r>
              <a:rPr lang="en-US" dirty="0" err="1"/>
              <a:t>goto</a:t>
            </a:r>
            <a:r>
              <a:rPr lang="en-US" dirty="0"/>
              <a:t> 1</a:t>
            </a:r>
          </a:p>
          <a:p>
            <a:pPr lvl="1"/>
            <a:r>
              <a:rPr lang="en-US" dirty="0"/>
              <a:t>Else -&gt; cut at point of largest error, continue from there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2286000" y="3759200"/>
            <a:ext cx="1104900" cy="1651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3365500" y="2832100"/>
            <a:ext cx="127000" cy="9271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09353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sym typeface="Arial"/>
              </a:rPr>
              <a:t>More interpretable state machine model of signal</a:t>
            </a:r>
            <a:endParaRPr lang="en-US" dirty="0"/>
          </a:p>
        </p:txBody>
      </p:sp>
      <p:pic>
        <p:nvPicPr>
          <p:cNvPr id="5" name="图片 4" descr="TA_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78" y="1558529"/>
            <a:ext cx="6158022" cy="452477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 = slightly up</a:t>
            </a:r>
          </a:p>
          <a:p>
            <a:r>
              <a:rPr lang="en-US" dirty="0"/>
              <a:t>QU = quickly down</a:t>
            </a:r>
          </a:p>
          <a:p>
            <a:r>
              <a:rPr lang="en-US" dirty="0"/>
              <a:t>SC = stay constant</a:t>
            </a:r>
          </a:p>
          <a:p>
            <a:r>
              <a:rPr lang="en-US" dirty="0"/>
              <a:t>QD = quickly down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are temporal</a:t>
            </a:r>
          </a:p>
          <a:p>
            <a:pPr marL="0" indent="0">
              <a:buNone/>
            </a:pPr>
            <a:r>
              <a:rPr lang="en-US" dirty="0"/>
              <a:t>bounds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00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choices in discretization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level of aggregation</a:t>
            </a:r>
          </a:p>
          <a:p>
            <a:endParaRPr lang="en-US" dirty="0"/>
          </a:p>
          <a:p>
            <a:pPr lvl="1"/>
            <a:r>
              <a:rPr lang="en-US" dirty="0"/>
              <a:t>Discretize every individual data point, a sequence of points, with or without gaps?</a:t>
            </a:r>
          </a:p>
          <a:p>
            <a:endParaRPr lang="en-US" dirty="0"/>
          </a:p>
          <a:p>
            <a:r>
              <a:rPr lang="en-US" dirty="0"/>
              <a:t>The behavior to model</a:t>
            </a:r>
          </a:p>
          <a:p>
            <a:endParaRPr lang="en-US" dirty="0"/>
          </a:p>
          <a:p>
            <a:pPr lvl="1"/>
            <a:r>
              <a:rPr lang="en-US" dirty="0"/>
              <a:t>Exact values, trends, differences, fluctuations?</a:t>
            </a:r>
          </a:p>
          <a:p>
            <a:pPr lvl="1"/>
            <a:endParaRPr lang="en-US" dirty="0"/>
          </a:p>
          <a:p>
            <a:r>
              <a:rPr lang="en-US" dirty="0"/>
              <a:t>My advice: </a:t>
            </a:r>
          </a:p>
          <a:p>
            <a:endParaRPr lang="en-US" dirty="0"/>
          </a:p>
          <a:p>
            <a:pPr lvl="1"/>
            <a:r>
              <a:rPr lang="en-US" dirty="0"/>
              <a:t>do what makes sense and leads to interpretable outcomes</a:t>
            </a:r>
          </a:p>
          <a:p>
            <a:pPr lvl="1"/>
            <a:r>
              <a:rPr lang="en-US" dirty="0"/>
              <a:t>when uncertain: try different possibilities</a:t>
            </a:r>
          </a:p>
        </p:txBody>
      </p:sp>
    </p:spTree>
    <p:extLst>
      <p:ext uri="{BB962C8B-B14F-4D97-AF65-F5344CB8AC3E}">
        <p14:creationId xmlns:p14="http://schemas.microsoft.com/office/powerpoint/2010/main" val="2479580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approaches:</a:t>
            </a:r>
          </a:p>
          <a:p>
            <a:endParaRPr lang="en-US" dirty="0"/>
          </a:p>
          <a:p>
            <a:r>
              <a:rPr lang="en-US" dirty="0"/>
              <a:t>Bags of Words</a:t>
            </a:r>
          </a:p>
          <a:p>
            <a:pPr lvl="1"/>
            <a:r>
              <a:rPr lang="en-US" dirty="0"/>
              <a:t>count word occurrences (spam filters, not this course)</a:t>
            </a:r>
          </a:p>
          <a:p>
            <a:r>
              <a:rPr lang="en-US" dirty="0"/>
              <a:t>Markov chains</a:t>
            </a:r>
          </a:p>
          <a:p>
            <a:pPr lvl="1"/>
            <a:r>
              <a:rPr lang="en-US" dirty="0"/>
              <a:t>predict next word given current word (time series modeling, malware detection)</a:t>
            </a:r>
          </a:p>
          <a:p>
            <a:r>
              <a:rPr lang="en-US" dirty="0"/>
              <a:t>N-grams</a:t>
            </a:r>
          </a:p>
          <a:p>
            <a:pPr lvl="1"/>
            <a:r>
              <a:rPr lang="en-US" dirty="0"/>
              <a:t>predict next word, given pervious N-1 words (author attribution, malware detection)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create a vector out of symbol/word context (NLP)</a:t>
            </a:r>
          </a:p>
        </p:txBody>
      </p:sp>
    </p:spTree>
    <p:extLst>
      <p:ext uri="{BB962C8B-B14F-4D97-AF65-F5344CB8AC3E}">
        <p14:creationId xmlns:p14="http://schemas.microsoft.com/office/powerpoint/2010/main" val="3732332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Sequential Processes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Model state-based systems</a:t>
            </a:r>
          </a:p>
          <a:p>
            <a:pPr lvl="1"/>
            <a:r>
              <a:rPr lang="en-US" altLang="zh-CN"/>
              <a:t>                                = state at time t</a:t>
            </a:r>
          </a:p>
          <a:p>
            <a:endParaRPr lang="en-US" altLang="zh-CN"/>
          </a:p>
          <a:p>
            <a:r>
              <a:rPr lang="en-US" altLang="zh-CN"/>
              <a:t>State evolution is typically random</a:t>
            </a:r>
          </a:p>
          <a:p>
            <a:endParaRPr lang="en-US" altLang="zh-CN"/>
          </a:p>
          <a:p>
            <a:r>
              <a:rPr lang="en-US" altLang="zh-CN"/>
              <a:t>Used to model the probability of state sequences and to predict future states or events </a:t>
            </a:r>
          </a:p>
        </p:txBody>
      </p:sp>
      <p:pic>
        <p:nvPicPr>
          <p:cNvPr id="50179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2027873"/>
            <a:ext cx="1871663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Markov Processes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Assumes the Markov property: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51203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371725"/>
            <a:ext cx="51069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 Box 17"/>
          <p:cNvSpPr txBox="1">
            <a:spLocks noChangeArrowheads="1"/>
          </p:cNvSpPr>
          <p:nvPr/>
        </p:nvSpPr>
        <p:spPr bwMode="auto">
          <a:xfrm>
            <a:off x="1635424" y="2988418"/>
            <a:ext cx="6724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ja-JP" altLang="en-US" sz="2800" i="1">
                <a:solidFill>
                  <a:srgbClr val="108BD9"/>
                </a:solidFill>
              </a:rPr>
              <a:t>“</a:t>
            </a:r>
            <a:r>
              <a:rPr kumimoji="0" lang="en-US" altLang="zh-CN" sz="2800" i="1" dirty="0">
                <a:solidFill>
                  <a:srgbClr val="108BD9"/>
                </a:solidFill>
              </a:rPr>
              <a:t>Conditioned on the present,</a:t>
            </a:r>
            <a:br>
              <a:rPr kumimoji="0" lang="en-US" altLang="zh-CN" sz="2800" i="1" dirty="0">
                <a:solidFill>
                  <a:srgbClr val="108BD9"/>
                </a:solidFill>
              </a:rPr>
            </a:br>
            <a:r>
              <a:rPr kumimoji="0" lang="en-US" altLang="zh-CN" sz="2800" i="1" dirty="0">
                <a:solidFill>
                  <a:srgbClr val="108BD9"/>
                </a:solidFill>
              </a:rPr>
              <a:t>the future is independent from the past</a:t>
            </a:r>
            <a:r>
              <a:rPr kumimoji="0" lang="ja-JP" altLang="en-US" sz="2800" i="1">
                <a:solidFill>
                  <a:srgbClr val="108BD9"/>
                </a:solidFill>
              </a:rPr>
              <a:t>”</a:t>
            </a:r>
            <a:endParaRPr kumimoji="0" lang="en-US" altLang="zh-CN" sz="2800" i="1" dirty="0">
              <a:solidFill>
                <a:srgbClr val="108BD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State Transition Matrices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stationary Markov chain with N states is described by an NxN transition matrix: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Constraints on valid transition matrices:</a:t>
            </a:r>
          </a:p>
          <a:p>
            <a:endParaRPr lang="zh-CN" altLang="en-US"/>
          </a:p>
        </p:txBody>
      </p:sp>
      <p:pic>
        <p:nvPicPr>
          <p:cNvPr id="52227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2674938"/>
            <a:ext cx="2565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843338"/>
            <a:ext cx="34782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36" y="5320133"/>
            <a:ext cx="842963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10" y="5082008"/>
            <a:ext cx="2743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altLang="zh-CN"/>
              <a:t>State Transition Diagrams</a:t>
            </a:r>
          </a:p>
        </p:txBody>
      </p:sp>
      <p:sp>
        <p:nvSpPr>
          <p:cNvPr id="53250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1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3252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3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3254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53256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7" name="Freeform 22"/>
          <p:cNvSpPr>
            <a:spLocks/>
          </p:cNvSpPr>
          <p:nvPr/>
        </p:nvSpPr>
        <p:spPr bwMode="auto">
          <a:xfrm>
            <a:off x="5867400" y="22098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Text Box 24"/>
          <p:cNvSpPr txBox="1">
            <a:spLocks noChangeArrowheads="1"/>
          </p:cNvSpPr>
          <p:nvPr/>
        </p:nvSpPr>
        <p:spPr bwMode="auto">
          <a:xfrm>
            <a:off x="5518150" y="1693863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53260" name="Text Box 25"/>
          <p:cNvSpPr txBox="1">
            <a:spLocks noChangeArrowheads="1"/>
          </p:cNvSpPr>
          <p:nvPr/>
        </p:nvSpPr>
        <p:spPr bwMode="auto">
          <a:xfrm>
            <a:off x="6553200" y="1770063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53261" name="Text Box 26"/>
          <p:cNvSpPr txBox="1">
            <a:spLocks noChangeArrowheads="1"/>
          </p:cNvSpPr>
          <p:nvPr/>
        </p:nvSpPr>
        <p:spPr bwMode="auto">
          <a:xfrm>
            <a:off x="5257800" y="37338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53262" name="Text Box 27"/>
          <p:cNvSpPr txBox="1">
            <a:spLocks noChangeArrowheads="1"/>
          </p:cNvSpPr>
          <p:nvPr/>
        </p:nvSpPr>
        <p:spPr bwMode="auto">
          <a:xfrm>
            <a:off x="1524000" y="25146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53263" name="Text Box 28"/>
          <p:cNvSpPr txBox="1">
            <a:spLocks noChangeArrowheads="1"/>
          </p:cNvSpPr>
          <p:nvPr/>
        </p:nvSpPr>
        <p:spPr bwMode="auto">
          <a:xfrm>
            <a:off x="1525588" y="3048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53264" name="Text Box 29"/>
          <p:cNvSpPr txBox="1">
            <a:spLocks noChangeArrowheads="1"/>
          </p:cNvSpPr>
          <p:nvPr/>
        </p:nvSpPr>
        <p:spPr bwMode="auto">
          <a:xfrm>
            <a:off x="1524000" y="3581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pic>
        <p:nvPicPr>
          <p:cNvPr id="53265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1900"/>
            <a:ext cx="36004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6" name="Freeform 31"/>
          <p:cNvSpPr>
            <a:spLocks/>
          </p:cNvSpPr>
          <p:nvPr/>
        </p:nvSpPr>
        <p:spPr bwMode="auto">
          <a:xfrm>
            <a:off x="5943600" y="31242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7" name="Freeform 33"/>
          <p:cNvSpPr>
            <a:spLocks/>
          </p:cNvSpPr>
          <p:nvPr/>
        </p:nvSpPr>
        <p:spPr bwMode="auto">
          <a:xfrm>
            <a:off x="8229600" y="18415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8" name="Freeform 35"/>
          <p:cNvSpPr>
            <a:spLocks/>
          </p:cNvSpPr>
          <p:nvPr/>
        </p:nvSpPr>
        <p:spPr bwMode="auto">
          <a:xfrm>
            <a:off x="7315200" y="32766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9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0" name="Text Box 37"/>
          <p:cNvSpPr txBox="1">
            <a:spLocks noChangeArrowheads="1"/>
          </p:cNvSpPr>
          <p:nvPr/>
        </p:nvSpPr>
        <p:spPr bwMode="auto">
          <a:xfrm>
            <a:off x="6248400" y="27432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53271" name="Text Box 38"/>
          <p:cNvSpPr txBox="1">
            <a:spLocks noChangeArrowheads="1"/>
          </p:cNvSpPr>
          <p:nvPr/>
        </p:nvSpPr>
        <p:spPr bwMode="auto">
          <a:xfrm>
            <a:off x="6935788" y="2514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53272" name="Text Box 39"/>
          <p:cNvSpPr txBox="1">
            <a:spLocks noChangeArrowheads="1"/>
          </p:cNvSpPr>
          <p:nvPr/>
        </p:nvSpPr>
        <p:spPr bwMode="auto">
          <a:xfrm>
            <a:off x="8229600" y="14478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53273" name="Text Box 40"/>
          <p:cNvSpPr txBox="1">
            <a:spLocks noChangeArrowheads="1"/>
          </p:cNvSpPr>
          <p:nvPr/>
        </p:nvSpPr>
        <p:spPr bwMode="auto">
          <a:xfrm>
            <a:off x="7924800" y="38100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53274" name="Text Box 41"/>
          <p:cNvSpPr txBox="1">
            <a:spLocks noChangeArrowheads="1"/>
          </p:cNvSpPr>
          <p:nvPr/>
        </p:nvSpPr>
        <p:spPr bwMode="auto">
          <a:xfrm>
            <a:off x="2363788" y="2514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53275" name="Text Box 42"/>
          <p:cNvSpPr txBox="1">
            <a:spLocks noChangeArrowheads="1"/>
          </p:cNvSpPr>
          <p:nvPr/>
        </p:nvSpPr>
        <p:spPr bwMode="auto">
          <a:xfrm>
            <a:off x="2363788" y="359092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53276" name="Text Box 43"/>
          <p:cNvSpPr txBox="1">
            <a:spLocks noChangeArrowheads="1"/>
          </p:cNvSpPr>
          <p:nvPr/>
        </p:nvSpPr>
        <p:spPr bwMode="auto">
          <a:xfrm>
            <a:off x="3219450" y="3581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53277" name="Text Box 44"/>
          <p:cNvSpPr txBox="1">
            <a:spLocks noChangeArrowheads="1"/>
          </p:cNvSpPr>
          <p:nvPr/>
        </p:nvSpPr>
        <p:spPr bwMode="auto">
          <a:xfrm>
            <a:off x="3228975" y="306705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53278" name="Text Box 45"/>
          <p:cNvSpPr txBox="1">
            <a:spLocks noChangeArrowheads="1"/>
          </p:cNvSpPr>
          <p:nvPr/>
        </p:nvSpPr>
        <p:spPr bwMode="auto">
          <a:xfrm>
            <a:off x="2362200" y="30480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53279" name="Text Box 46"/>
          <p:cNvSpPr txBox="1">
            <a:spLocks noChangeArrowheads="1"/>
          </p:cNvSpPr>
          <p:nvPr/>
        </p:nvSpPr>
        <p:spPr bwMode="auto">
          <a:xfrm>
            <a:off x="3221038" y="2514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slicing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Simple idea:</a:t>
            </a:r>
          </a:p>
          <a:p>
            <a:pPr lvl="1"/>
            <a:endParaRPr lang="en-US" altLang="zh-CN"/>
          </a:p>
          <a:p>
            <a:r>
              <a:rPr lang="en-US" altLang="zh-CN"/>
              <a:t>Group rows based on their time value</a:t>
            </a:r>
          </a:p>
          <a:p>
            <a:pPr lvl="1"/>
            <a:r>
              <a:rPr lang="en-US" altLang="zh-CN"/>
              <a:t>Are they early or late in the process?</a:t>
            </a:r>
          </a:p>
          <a:p>
            <a:endParaRPr lang="en-US" altLang="zh-CN"/>
          </a:p>
          <a:p>
            <a:r>
              <a:rPr lang="en-US" altLang="zh-CN"/>
              <a:t>Learn different models for the different groups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5299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0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5301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5303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6323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4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6325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6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6327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8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56329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0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1" name="Text Box 24"/>
          <p:cNvSpPr txBox="1">
            <a:spLocks noChangeArrowheads="1"/>
          </p:cNvSpPr>
          <p:nvPr/>
        </p:nvSpPr>
        <p:spPr bwMode="auto">
          <a:xfrm>
            <a:off x="5643563" y="169386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</a:t>
            </a:r>
          </a:p>
        </p:txBody>
      </p:sp>
      <p:sp>
        <p:nvSpPr>
          <p:cNvPr id="56332" name="Text Box 26"/>
          <p:cNvSpPr txBox="1">
            <a:spLocks noChangeArrowheads="1"/>
          </p:cNvSpPr>
          <p:nvPr/>
        </p:nvSpPr>
        <p:spPr bwMode="auto">
          <a:xfrm>
            <a:off x="5383213" y="3733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</a:t>
            </a:r>
          </a:p>
        </p:txBody>
      </p:sp>
      <p:sp>
        <p:nvSpPr>
          <p:cNvPr id="56333" name="TextBox 2"/>
          <p:cNvSpPr txBox="1">
            <a:spLocks noChangeArrowheads="1"/>
          </p:cNvSpPr>
          <p:nvPr/>
        </p:nvSpPr>
        <p:spPr bwMode="auto">
          <a:xfrm>
            <a:off x="4219575" y="5605463"/>
            <a:ext cx="4056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Count transition occurrences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7347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8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7349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0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7351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57353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4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Text Box 24"/>
          <p:cNvSpPr txBox="1">
            <a:spLocks noChangeArrowheads="1"/>
          </p:cNvSpPr>
          <p:nvPr/>
        </p:nvSpPr>
        <p:spPr bwMode="auto">
          <a:xfrm>
            <a:off x="5643563" y="169386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</a:t>
            </a:r>
          </a:p>
        </p:txBody>
      </p:sp>
      <p:sp>
        <p:nvSpPr>
          <p:cNvPr id="57357" name="Text Box 26"/>
          <p:cNvSpPr txBox="1">
            <a:spLocks noChangeArrowheads="1"/>
          </p:cNvSpPr>
          <p:nvPr/>
        </p:nvSpPr>
        <p:spPr bwMode="auto">
          <a:xfrm>
            <a:off x="5383213" y="3733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</a:t>
            </a:r>
          </a:p>
        </p:txBody>
      </p:sp>
      <p:sp>
        <p:nvSpPr>
          <p:cNvPr id="57358" name="TextBox 2"/>
          <p:cNvSpPr txBox="1">
            <a:spLocks noChangeArrowheads="1"/>
          </p:cNvSpPr>
          <p:nvPr/>
        </p:nvSpPr>
        <p:spPr bwMode="auto">
          <a:xfrm>
            <a:off x="4219575" y="5605463"/>
            <a:ext cx="4056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Count transition occurrences</a:t>
            </a:r>
          </a:p>
        </p:txBody>
      </p:sp>
      <p:sp>
        <p:nvSpPr>
          <p:cNvPr id="57359" name="Text Box 38"/>
          <p:cNvSpPr txBox="1">
            <a:spLocks noChangeArrowheads="1"/>
          </p:cNvSpPr>
          <p:nvPr/>
        </p:nvSpPr>
        <p:spPr bwMode="auto">
          <a:xfrm>
            <a:off x="7061200" y="2514600"/>
            <a:ext cx="357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2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8371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2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8373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4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8375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6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58377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8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Freeform 33"/>
          <p:cNvSpPr>
            <a:spLocks/>
          </p:cNvSpPr>
          <p:nvPr/>
        </p:nvSpPr>
        <p:spPr bwMode="auto">
          <a:xfrm>
            <a:off x="8229600" y="18415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Text Box 24"/>
          <p:cNvSpPr txBox="1">
            <a:spLocks noChangeArrowheads="1"/>
          </p:cNvSpPr>
          <p:nvPr/>
        </p:nvSpPr>
        <p:spPr bwMode="auto">
          <a:xfrm>
            <a:off x="5643563" y="169386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</a:t>
            </a:r>
          </a:p>
        </p:txBody>
      </p:sp>
      <p:sp>
        <p:nvSpPr>
          <p:cNvPr id="58382" name="Text Box 26"/>
          <p:cNvSpPr txBox="1">
            <a:spLocks noChangeArrowheads="1"/>
          </p:cNvSpPr>
          <p:nvPr/>
        </p:nvSpPr>
        <p:spPr bwMode="auto">
          <a:xfrm>
            <a:off x="5383213" y="3733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</a:t>
            </a:r>
          </a:p>
        </p:txBody>
      </p:sp>
      <p:sp>
        <p:nvSpPr>
          <p:cNvPr id="58383" name="TextBox 2"/>
          <p:cNvSpPr txBox="1">
            <a:spLocks noChangeArrowheads="1"/>
          </p:cNvSpPr>
          <p:nvPr/>
        </p:nvSpPr>
        <p:spPr bwMode="auto">
          <a:xfrm>
            <a:off x="4219575" y="5605463"/>
            <a:ext cx="4056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Count transition occurrences</a:t>
            </a:r>
          </a:p>
        </p:txBody>
      </p:sp>
      <p:sp>
        <p:nvSpPr>
          <p:cNvPr id="58384" name="Text Box 38"/>
          <p:cNvSpPr txBox="1">
            <a:spLocks noChangeArrowheads="1"/>
          </p:cNvSpPr>
          <p:nvPr/>
        </p:nvSpPr>
        <p:spPr bwMode="auto">
          <a:xfrm>
            <a:off x="7061200" y="263366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2</a:t>
            </a:r>
          </a:p>
        </p:txBody>
      </p:sp>
      <p:sp>
        <p:nvSpPr>
          <p:cNvPr id="58385" name="Text Box 39"/>
          <p:cNvSpPr txBox="1">
            <a:spLocks noChangeArrowheads="1"/>
          </p:cNvSpPr>
          <p:nvPr/>
        </p:nvSpPr>
        <p:spPr bwMode="auto">
          <a:xfrm>
            <a:off x="8355013" y="1447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</a:t>
            </a:r>
          </a:p>
        </p:txBody>
      </p:sp>
      <p:sp>
        <p:nvSpPr>
          <p:cNvPr id="58386" name="Freeform 35"/>
          <p:cNvSpPr>
            <a:spLocks/>
          </p:cNvSpPr>
          <p:nvPr/>
        </p:nvSpPr>
        <p:spPr bwMode="auto">
          <a:xfrm flipV="1">
            <a:off x="5842000" y="249713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7" name="Text Box 39"/>
          <p:cNvSpPr txBox="1">
            <a:spLocks noChangeArrowheads="1"/>
          </p:cNvSpPr>
          <p:nvPr/>
        </p:nvSpPr>
        <p:spPr bwMode="auto">
          <a:xfrm>
            <a:off x="6881813" y="20574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Parameter Estimation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</p:nvPr>
        </p:nvGraphicFramePr>
        <p:xfrm>
          <a:off x="1635125" y="1657350"/>
          <a:ext cx="2377924" cy="4079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9395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59397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59399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0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59401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Freeform 33"/>
          <p:cNvSpPr>
            <a:spLocks/>
          </p:cNvSpPr>
          <p:nvPr/>
        </p:nvSpPr>
        <p:spPr bwMode="auto">
          <a:xfrm>
            <a:off x="8229600" y="18415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Text Box 24"/>
          <p:cNvSpPr txBox="1">
            <a:spLocks noChangeArrowheads="1"/>
          </p:cNvSpPr>
          <p:nvPr/>
        </p:nvSpPr>
        <p:spPr bwMode="auto">
          <a:xfrm>
            <a:off x="5516563" y="1693863"/>
            <a:ext cx="611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1/3</a:t>
            </a:r>
          </a:p>
        </p:txBody>
      </p:sp>
      <p:sp>
        <p:nvSpPr>
          <p:cNvPr id="59406" name="Text Box 26"/>
          <p:cNvSpPr txBox="1">
            <a:spLocks noChangeArrowheads="1"/>
          </p:cNvSpPr>
          <p:nvPr/>
        </p:nvSpPr>
        <p:spPr bwMode="auto">
          <a:xfrm>
            <a:off x="5256213" y="3733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2/3</a:t>
            </a:r>
          </a:p>
        </p:txBody>
      </p:sp>
      <p:sp>
        <p:nvSpPr>
          <p:cNvPr id="59407" name="TextBox 2"/>
          <p:cNvSpPr txBox="1">
            <a:spLocks noChangeArrowheads="1"/>
          </p:cNvSpPr>
          <p:nvPr/>
        </p:nvSpPr>
        <p:spPr bwMode="auto">
          <a:xfrm>
            <a:off x="4291013" y="5003800"/>
            <a:ext cx="3878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Normalize transition counts</a:t>
            </a:r>
          </a:p>
          <a:p>
            <a:r>
              <a:rPr kumimoji="0" lang="en-US" altLang="zh-CN"/>
              <a:t>to sum up to 1.0</a:t>
            </a:r>
          </a:p>
        </p:txBody>
      </p:sp>
      <p:sp>
        <p:nvSpPr>
          <p:cNvPr id="59408" name="Text Box 38"/>
          <p:cNvSpPr txBox="1">
            <a:spLocks noChangeArrowheads="1"/>
          </p:cNvSpPr>
          <p:nvPr/>
        </p:nvSpPr>
        <p:spPr bwMode="auto">
          <a:xfrm>
            <a:off x="7061200" y="263366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59409" name="Text Box 39"/>
          <p:cNvSpPr txBox="1">
            <a:spLocks noChangeArrowheads="1"/>
          </p:cNvSpPr>
          <p:nvPr/>
        </p:nvSpPr>
        <p:spPr bwMode="auto">
          <a:xfrm>
            <a:off x="8228013" y="1447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3/4</a:t>
            </a:r>
          </a:p>
        </p:txBody>
      </p:sp>
      <p:sp>
        <p:nvSpPr>
          <p:cNvPr id="59410" name="Freeform 35"/>
          <p:cNvSpPr>
            <a:spLocks/>
          </p:cNvSpPr>
          <p:nvPr/>
        </p:nvSpPr>
        <p:spPr bwMode="auto">
          <a:xfrm flipV="1">
            <a:off x="5842000" y="249713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1" name="Text Box 39"/>
          <p:cNvSpPr txBox="1">
            <a:spLocks noChangeArrowheads="1"/>
          </p:cNvSpPr>
          <p:nvPr/>
        </p:nvSpPr>
        <p:spPr bwMode="auto">
          <a:xfrm>
            <a:off x="6754813" y="20574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1/4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Predicting new state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ED347-A013-45EB-A368-93FF222A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0418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19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0420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1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0422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3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0424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5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6" name="Freeform 33"/>
          <p:cNvSpPr>
            <a:spLocks/>
          </p:cNvSpPr>
          <p:nvPr/>
        </p:nvSpPr>
        <p:spPr bwMode="auto">
          <a:xfrm>
            <a:off x="8229600" y="18415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Text Box 24"/>
          <p:cNvSpPr txBox="1">
            <a:spLocks noChangeArrowheads="1"/>
          </p:cNvSpPr>
          <p:nvPr/>
        </p:nvSpPr>
        <p:spPr bwMode="auto">
          <a:xfrm>
            <a:off x="5516563" y="1693863"/>
            <a:ext cx="611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1/3</a:t>
            </a:r>
          </a:p>
        </p:txBody>
      </p:sp>
      <p:sp>
        <p:nvSpPr>
          <p:cNvPr id="60429" name="Text Box 26"/>
          <p:cNvSpPr txBox="1">
            <a:spLocks noChangeArrowheads="1"/>
          </p:cNvSpPr>
          <p:nvPr/>
        </p:nvSpPr>
        <p:spPr bwMode="auto">
          <a:xfrm>
            <a:off x="5256213" y="3733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2/3</a:t>
            </a:r>
          </a:p>
        </p:txBody>
      </p:sp>
      <p:sp>
        <p:nvSpPr>
          <p:cNvPr id="60430" name="Text Box 38"/>
          <p:cNvSpPr txBox="1">
            <a:spLocks noChangeArrowheads="1"/>
          </p:cNvSpPr>
          <p:nvPr/>
        </p:nvSpPr>
        <p:spPr bwMode="auto">
          <a:xfrm>
            <a:off x="7061200" y="263366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60431" name="Text Box 39"/>
          <p:cNvSpPr txBox="1">
            <a:spLocks noChangeArrowheads="1"/>
          </p:cNvSpPr>
          <p:nvPr/>
        </p:nvSpPr>
        <p:spPr bwMode="auto">
          <a:xfrm>
            <a:off x="8228013" y="1447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3/4</a:t>
            </a:r>
          </a:p>
        </p:txBody>
      </p:sp>
      <p:sp>
        <p:nvSpPr>
          <p:cNvPr id="60432" name="Freeform 35"/>
          <p:cNvSpPr>
            <a:spLocks/>
          </p:cNvSpPr>
          <p:nvPr/>
        </p:nvSpPr>
        <p:spPr bwMode="auto">
          <a:xfrm flipV="1">
            <a:off x="5842000" y="249713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3" name="Text Box 39"/>
          <p:cNvSpPr txBox="1">
            <a:spLocks noChangeArrowheads="1"/>
          </p:cNvSpPr>
          <p:nvPr/>
        </p:nvSpPr>
        <p:spPr bwMode="auto">
          <a:xfrm>
            <a:off x="6754813" y="20574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1/4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871538" y="1574800"/>
            <a:ext cx="3225800" cy="33861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Prob(1123) =</a:t>
            </a:r>
          </a:p>
          <a:p>
            <a:pPr eaLnBrk="0" hangingPunct="0">
              <a:defRPr/>
            </a:pPr>
            <a:endParaRPr lang="en-US" altLang="zh-CN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P(1) * P(1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* P(1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2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* P(2 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2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=</a:t>
            </a: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?</a:t>
            </a:r>
          </a:p>
        </p:txBody>
      </p:sp>
      <p:pic>
        <p:nvPicPr>
          <p:cNvPr id="60436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5073650"/>
            <a:ext cx="6783388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Predicting new state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DF96-C734-40E9-9EFE-5C5BCC923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1442" name="Oval 11"/>
          <p:cNvSpPr>
            <a:spLocks noChangeArrowheads="1"/>
          </p:cNvSpPr>
          <p:nvPr/>
        </p:nvSpPr>
        <p:spPr bwMode="auto">
          <a:xfrm>
            <a:off x="5181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3" name="Text Box 13"/>
          <p:cNvSpPr txBox="1">
            <a:spLocks noChangeArrowheads="1"/>
          </p:cNvSpPr>
          <p:nvPr/>
        </p:nvSpPr>
        <p:spPr bwMode="auto">
          <a:xfrm>
            <a:off x="5362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1444" name="Oval 14"/>
          <p:cNvSpPr>
            <a:spLocks noChangeArrowheads="1"/>
          </p:cNvSpPr>
          <p:nvPr/>
        </p:nvSpPr>
        <p:spPr bwMode="auto">
          <a:xfrm>
            <a:off x="7848600" y="24384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Text Box 15"/>
          <p:cNvSpPr txBox="1">
            <a:spLocks noChangeArrowheads="1"/>
          </p:cNvSpPr>
          <p:nvPr/>
        </p:nvSpPr>
        <p:spPr bwMode="auto">
          <a:xfrm>
            <a:off x="8029575" y="25447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1446" name="Oval 16"/>
          <p:cNvSpPr>
            <a:spLocks noChangeArrowheads="1"/>
          </p:cNvSpPr>
          <p:nvPr/>
        </p:nvSpPr>
        <p:spPr bwMode="auto">
          <a:xfrm>
            <a:off x="6477000" y="3505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Text Box 17"/>
          <p:cNvSpPr txBox="1">
            <a:spLocks noChangeArrowheads="1"/>
          </p:cNvSpPr>
          <p:nvPr/>
        </p:nvSpPr>
        <p:spPr bwMode="auto">
          <a:xfrm>
            <a:off x="6657975" y="3611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1448" name="Freeform 21"/>
          <p:cNvSpPr>
            <a:spLocks/>
          </p:cNvSpPr>
          <p:nvPr/>
        </p:nvSpPr>
        <p:spPr bwMode="auto">
          <a:xfrm>
            <a:off x="5168900" y="18542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9" name="Freeform 23"/>
          <p:cNvSpPr>
            <a:spLocks/>
          </p:cNvSpPr>
          <p:nvPr/>
        </p:nvSpPr>
        <p:spPr bwMode="auto">
          <a:xfrm>
            <a:off x="5638800" y="32766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0" name="Freeform 33"/>
          <p:cNvSpPr>
            <a:spLocks/>
          </p:cNvSpPr>
          <p:nvPr/>
        </p:nvSpPr>
        <p:spPr bwMode="auto">
          <a:xfrm>
            <a:off x="8229600" y="18415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1" name="Freeform 36"/>
          <p:cNvSpPr>
            <a:spLocks/>
          </p:cNvSpPr>
          <p:nvPr/>
        </p:nvSpPr>
        <p:spPr bwMode="auto">
          <a:xfrm>
            <a:off x="7162800" y="28956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2" name="Text Box 24"/>
          <p:cNvSpPr txBox="1">
            <a:spLocks noChangeArrowheads="1"/>
          </p:cNvSpPr>
          <p:nvPr/>
        </p:nvSpPr>
        <p:spPr bwMode="auto">
          <a:xfrm>
            <a:off x="5516563" y="1693863"/>
            <a:ext cx="611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1/3</a:t>
            </a:r>
          </a:p>
        </p:txBody>
      </p:sp>
      <p:sp>
        <p:nvSpPr>
          <p:cNvPr id="61453" name="Text Box 26"/>
          <p:cNvSpPr txBox="1">
            <a:spLocks noChangeArrowheads="1"/>
          </p:cNvSpPr>
          <p:nvPr/>
        </p:nvSpPr>
        <p:spPr bwMode="auto">
          <a:xfrm>
            <a:off x="5256213" y="3733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2/3</a:t>
            </a:r>
          </a:p>
        </p:txBody>
      </p:sp>
      <p:sp>
        <p:nvSpPr>
          <p:cNvPr id="61454" name="Text Box 38"/>
          <p:cNvSpPr txBox="1">
            <a:spLocks noChangeArrowheads="1"/>
          </p:cNvSpPr>
          <p:nvPr/>
        </p:nvSpPr>
        <p:spPr bwMode="auto">
          <a:xfrm>
            <a:off x="7061200" y="263366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61455" name="Text Box 39"/>
          <p:cNvSpPr txBox="1">
            <a:spLocks noChangeArrowheads="1"/>
          </p:cNvSpPr>
          <p:nvPr/>
        </p:nvSpPr>
        <p:spPr bwMode="auto">
          <a:xfrm>
            <a:off x="8228013" y="14478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3/4</a:t>
            </a:r>
          </a:p>
        </p:txBody>
      </p:sp>
      <p:sp>
        <p:nvSpPr>
          <p:cNvPr id="61456" name="Freeform 35"/>
          <p:cNvSpPr>
            <a:spLocks/>
          </p:cNvSpPr>
          <p:nvPr/>
        </p:nvSpPr>
        <p:spPr bwMode="auto">
          <a:xfrm flipV="1">
            <a:off x="5842000" y="249713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7" name="Text Box 39"/>
          <p:cNvSpPr txBox="1">
            <a:spLocks noChangeArrowheads="1"/>
          </p:cNvSpPr>
          <p:nvPr/>
        </p:nvSpPr>
        <p:spPr bwMode="auto">
          <a:xfrm>
            <a:off x="6754813" y="2057400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1/4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871538" y="1574800"/>
            <a:ext cx="3225800" cy="33861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Prob(1123) =</a:t>
            </a:r>
          </a:p>
          <a:p>
            <a:pPr eaLnBrk="0" hangingPunct="0">
              <a:defRPr/>
            </a:pPr>
            <a:endParaRPr lang="en-US" altLang="zh-CN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P(1) * P(1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* P(1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2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* P(2 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  <a:sym typeface="Wingdings" charset="0"/>
              </a:rPr>
              <a:t>2</a:t>
            </a: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) =</a:t>
            </a: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</a:t>
            </a: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3/10 * 1/3 * 2/3 * 1 =</a:t>
            </a:r>
          </a:p>
          <a:p>
            <a:pPr eaLnBrk="0" hangingPunct="0">
              <a:defRPr/>
            </a:pPr>
            <a:r>
              <a:rPr lang="en-US" altLang="zh-CN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6/90</a:t>
            </a:r>
          </a:p>
        </p:txBody>
      </p:sp>
      <p:pic>
        <p:nvPicPr>
          <p:cNvPr id="61460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5073650"/>
            <a:ext cx="6783388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Avoiding zero probabilities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 sequences, i.e., 1121, have zero probability under this model</a:t>
            </a:r>
          </a:p>
          <a:p>
            <a:endParaRPr lang="en-US" altLang="zh-CN" dirty="0"/>
          </a:p>
          <a:p>
            <a:r>
              <a:rPr lang="en-US" altLang="zh-CN" dirty="0"/>
              <a:t>Models typically assume that everything has non-zero probability</a:t>
            </a:r>
          </a:p>
          <a:p>
            <a:endParaRPr lang="en-US" altLang="zh-CN" dirty="0"/>
          </a:p>
          <a:p>
            <a:r>
              <a:rPr lang="en-US" altLang="zh-CN" dirty="0"/>
              <a:t>This is avoided using smoothing</a:t>
            </a:r>
          </a:p>
        </p:txBody>
      </p:sp>
      <p:sp>
        <p:nvSpPr>
          <p:cNvPr id="62467" name="Oval 11"/>
          <p:cNvSpPr>
            <a:spLocks noChangeArrowheads="1"/>
          </p:cNvSpPr>
          <p:nvPr/>
        </p:nvSpPr>
        <p:spPr bwMode="auto">
          <a:xfrm>
            <a:off x="5015481" y="4612467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68" name="Text Box 13"/>
          <p:cNvSpPr txBox="1">
            <a:spLocks noChangeArrowheads="1"/>
          </p:cNvSpPr>
          <p:nvPr/>
        </p:nvSpPr>
        <p:spPr bwMode="auto">
          <a:xfrm>
            <a:off x="5196456" y="4718830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2469" name="Oval 14"/>
          <p:cNvSpPr>
            <a:spLocks noChangeArrowheads="1"/>
          </p:cNvSpPr>
          <p:nvPr/>
        </p:nvSpPr>
        <p:spPr bwMode="auto">
          <a:xfrm>
            <a:off x="7682481" y="4612467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0" name="Text Box 15"/>
          <p:cNvSpPr txBox="1">
            <a:spLocks noChangeArrowheads="1"/>
          </p:cNvSpPr>
          <p:nvPr/>
        </p:nvSpPr>
        <p:spPr bwMode="auto">
          <a:xfrm>
            <a:off x="7863456" y="4718830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2471" name="Oval 16"/>
          <p:cNvSpPr>
            <a:spLocks noChangeArrowheads="1"/>
          </p:cNvSpPr>
          <p:nvPr/>
        </p:nvSpPr>
        <p:spPr bwMode="auto">
          <a:xfrm>
            <a:off x="6310881" y="5679267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72" name="Text Box 17"/>
          <p:cNvSpPr txBox="1">
            <a:spLocks noChangeArrowheads="1"/>
          </p:cNvSpPr>
          <p:nvPr/>
        </p:nvSpPr>
        <p:spPr bwMode="auto">
          <a:xfrm>
            <a:off x="6491856" y="5785630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2473" name="Freeform 21"/>
          <p:cNvSpPr>
            <a:spLocks/>
          </p:cNvSpPr>
          <p:nvPr/>
        </p:nvSpPr>
        <p:spPr bwMode="auto">
          <a:xfrm>
            <a:off x="5002781" y="4028267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4" name="Freeform 23"/>
          <p:cNvSpPr>
            <a:spLocks/>
          </p:cNvSpPr>
          <p:nvPr/>
        </p:nvSpPr>
        <p:spPr bwMode="auto">
          <a:xfrm>
            <a:off x="5472681" y="5450667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5" name="Freeform 33"/>
          <p:cNvSpPr>
            <a:spLocks/>
          </p:cNvSpPr>
          <p:nvPr/>
        </p:nvSpPr>
        <p:spPr bwMode="auto">
          <a:xfrm>
            <a:off x="8063481" y="4015567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6" name="Freeform 36"/>
          <p:cNvSpPr>
            <a:spLocks/>
          </p:cNvSpPr>
          <p:nvPr/>
        </p:nvSpPr>
        <p:spPr bwMode="auto">
          <a:xfrm>
            <a:off x="6996681" y="5069667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7" name="Text Box 24"/>
          <p:cNvSpPr txBox="1">
            <a:spLocks noChangeArrowheads="1"/>
          </p:cNvSpPr>
          <p:nvPr/>
        </p:nvSpPr>
        <p:spPr bwMode="auto">
          <a:xfrm>
            <a:off x="5350444" y="3867930"/>
            <a:ext cx="611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1/3</a:t>
            </a:r>
          </a:p>
        </p:txBody>
      </p:sp>
      <p:sp>
        <p:nvSpPr>
          <p:cNvPr id="62478" name="Text Box 26"/>
          <p:cNvSpPr txBox="1">
            <a:spLocks noChangeArrowheads="1"/>
          </p:cNvSpPr>
          <p:nvPr/>
        </p:nvSpPr>
        <p:spPr bwMode="auto">
          <a:xfrm>
            <a:off x="5090094" y="5907867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2/3</a:t>
            </a:r>
          </a:p>
        </p:txBody>
      </p:sp>
      <p:sp>
        <p:nvSpPr>
          <p:cNvPr id="62479" name="Text Box 38"/>
          <p:cNvSpPr txBox="1">
            <a:spLocks noChangeArrowheads="1"/>
          </p:cNvSpPr>
          <p:nvPr/>
        </p:nvSpPr>
        <p:spPr bwMode="auto">
          <a:xfrm>
            <a:off x="6895081" y="4807730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1</a:t>
            </a:r>
          </a:p>
        </p:txBody>
      </p:sp>
      <p:sp>
        <p:nvSpPr>
          <p:cNvPr id="62480" name="Text Box 39"/>
          <p:cNvSpPr txBox="1">
            <a:spLocks noChangeArrowheads="1"/>
          </p:cNvSpPr>
          <p:nvPr/>
        </p:nvSpPr>
        <p:spPr bwMode="auto">
          <a:xfrm>
            <a:off x="8061894" y="3621867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3/4</a:t>
            </a:r>
          </a:p>
        </p:txBody>
      </p:sp>
      <p:sp>
        <p:nvSpPr>
          <p:cNvPr id="62481" name="Freeform 35"/>
          <p:cNvSpPr>
            <a:spLocks/>
          </p:cNvSpPr>
          <p:nvPr/>
        </p:nvSpPr>
        <p:spPr bwMode="auto">
          <a:xfrm flipV="1">
            <a:off x="5675881" y="4671205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2" name="Text Box 39"/>
          <p:cNvSpPr txBox="1">
            <a:spLocks noChangeArrowheads="1"/>
          </p:cNvSpPr>
          <p:nvPr/>
        </p:nvSpPr>
        <p:spPr bwMode="auto">
          <a:xfrm>
            <a:off x="6588694" y="4231467"/>
            <a:ext cx="611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1/4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Laplace smoothing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Add a count of 1 to every possible state transition before normalization</a:t>
            </a:r>
          </a:p>
        </p:txBody>
      </p:sp>
      <p:sp>
        <p:nvSpPr>
          <p:cNvPr id="63491" name="Oval 11"/>
          <p:cNvSpPr>
            <a:spLocks noChangeArrowheads="1"/>
          </p:cNvSpPr>
          <p:nvPr/>
        </p:nvSpPr>
        <p:spPr bwMode="auto">
          <a:xfrm>
            <a:off x="5142481" y="417999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" name="Text Box 13"/>
          <p:cNvSpPr txBox="1">
            <a:spLocks noChangeArrowheads="1"/>
          </p:cNvSpPr>
          <p:nvPr/>
        </p:nvSpPr>
        <p:spPr bwMode="auto">
          <a:xfrm>
            <a:off x="5323456" y="428635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63493" name="Oval 14"/>
          <p:cNvSpPr>
            <a:spLocks noChangeArrowheads="1"/>
          </p:cNvSpPr>
          <p:nvPr/>
        </p:nvSpPr>
        <p:spPr bwMode="auto">
          <a:xfrm>
            <a:off x="7809481" y="417999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Text Box 15"/>
          <p:cNvSpPr txBox="1">
            <a:spLocks noChangeArrowheads="1"/>
          </p:cNvSpPr>
          <p:nvPr/>
        </p:nvSpPr>
        <p:spPr bwMode="auto">
          <a:xfrm>
            <a:off x="7990456" y="428635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63495" name="Oval 16"/>
          <p:cNvSpPr>
            <a:spLocks noChangeArrowheads="1"/>
          </p:cNvSpPr>
          <p:nvPr/>
        </p:nvSpPr>
        <p:spPr bwMode="auto">
          <a:xfrm>
            <a:off x="6437881" y="524679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6" name="Text Box 17"/>
          <p:cNvSpPr txBox="1">
            <a:spLocks noChangeArrowheads="1"/>
          </p:cNvSpPr>
          <p:nvPr/>
        </p:nvSpPr>
        <p:spPr bwMode="auto">
          <a:xfrm>
            <a:off x="6618856" y="535315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63497" name="Freeform 21"/>
          <p:cNvSpPr>
            <a:spLocks/>
          </p:cNvSpPr>
          <p:nvPr/>
        </p:nvSpPr>
        <p:spPr bwMode="auto">
          <a:xfrm>
            <a:off x="5129781" y="359579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8" name="Freeform 22"/>
          <p:cNvSpPr>
            <a:spLocks/>
          </p:cNvSpPr>
          <p:nvPr/>
        </p:nvSpPr>
        <p:spPr bwMode="auto">
          <a:xfrm>
            <a:off x="5828281" y="395139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Freeform 23"/>
          <p:cNvSpPr>
            <a:spLocks/>
          </p:cNvSpPr>
          <p:nvPr/>
        </p:nvSpPr>
        <p:spPr bwMode="auto">
          <a:xfrm>
            <a:off x="5599681" y="501819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Freeform 31"/>
          <p:cNvSpPr>
            <a:spLocks/>
          </p:cNvSpPr>
          <p:nvPr/>
        </p:nvSpPr>
        <p:spPr bwMode="auto">
          <a:xfrm>
            <a:off x="5904481" y="486579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1" name="Freeform 33"/>
          <p:cNvSpPr>
            <a:spLocks/>
          </p:cNvSpPr>
          <p:nvPr/>
        </p:nvSpPr>
        <p:spPr bwMode="auto">
          <a:xfrm>
            <a:off x="8190481" y="358309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2" name="Freeform 35"/>
          <p:cNvSpPr>
            <a:spLocks/>
          </p:cNvSpPr>
          <p:nvPr/>
        </p:nvSpPr>
        <p:spPr bwMode="auto">
          <a:xfrm>
            <a:off x="7276081" y="501819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3" name="Freeform 36"/>
          <p:cNvSpPr>
            <a:spLocks/>
          </p:cNvSpPr>
          <p:nvPr/>
        </p:nvSpPr>
        <p:spPr bwMode="auto">
          <a:xfrm>
            <a:off x="7123681" y="463719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24"/>
          <p:cNvSpPr txBox="1">
            <a:spLocks noChangeArrowheads="1"/>
          </p:cNvSpPr>
          <p:nvPr/>
        </p:nvSpPr>
        <p:spPr bwMode="auto">
          <a:xfrm>
            <a:off x="5604444" y="343545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1</a:t>
            </a:r>
          </a:p>
        </p:txBody>
      </p:sp>
      <p:sp>
        <p:nvSpPr>
          <p:cNvPr id="63505" name="Text Box 26"/>
          <p:cNvSpPr txBox="1">
            <a:spLocks noChangeArrowheads="1"/>
          </p:cNvSpPr>
          <p:nvPr/>
        </p:nvSpPr>
        <p:spPr bwMode="auto">
          <a:xfrm>
            <a:off x="5344094" y="547539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2</a:t>
            </a:r>
          </a:p>
        </p:txBody>
      </p:sp>
      <p:sp>
        <p:nvSpPr>
          <p:cNvPr id="63506" name="Text Box 38"/>
          <p:cNvSpPr txBox="1">
            <a:spLocks noChangeArrowheads="1"/>
          </p:cNvSpPr>
          <p:nvPr/>
        </p:nvSpPr>
        <p:spPr bwMode="auto">
          <a:xfrm>
            <a:off x="7022081" y="4375253"/>
            <a:ext cx="357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2</a:t>
            </a:r>
          </a:p>
        </p:txBody>
      </p:sp>
      <p:sp>
        <p:nvSpPr>
          <p:cNvPr id="63507" name="Text Box 39"/>
          <p:cNvSpPr txBox="1">
            <a:spLocks noChangeArrowheads="1"/>
          </p:cNvSpPr>
          <p:nvPr/>
        </p:nvSpPr>
        <p:spPr bwMode="auto">
          <a:xfrm>
            <a:off x="8315894" y="318939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3</a:t>
            </a:r>
          </a:p>
        </p:txBody>
      </p:sp>
      <p:sp>
        <p:nvSpPr>
          <p:cNvPr id="63508" name="Freeform 35"/>
          <p:cNvSpPr>
            <a:spLocks/>
          </p:cNvSpPr>
          <p:nvPr/>
        </p:nvSpPr>
        <p:spPr bwMode="auto">
          <a:xfrm flipV="1">
            <a:off x="5802881" y="4238728"/>
            <a:ext cx="1998663" cy="3302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9" name="Text Box 39"/>
          <p:cNvSpPr txBox="1">
            <a:spLocks noChangeArrowheads="1"/>
          </p:cNvSpPr>
          <p:nvPr/>
        </p:nvSpPr>
        <p:spPr bwMode="auto">
          <a:xfrm>
            <a:off x="6326756" y="4197453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1</a:t>
            </a:r>
          </a:p>
        </p:txBody>
      </p:sp>
      <p:cxnSp>
        <p:nvCxnSpPr>
          <p:cNvPr id="63510" name="Curved Connector 47"/>
          <p:cNvCxnSpPr>
            <a:cxnSpLocks noChangeShapeType="1"/>
            <a:stCxn id="63495" idx="3"/>
            <a:endCxn id="63495" idx="4"/>
          </p:cNvCxnSpPr>
          <p:nvPr/>
        </p:nvCxnSpPr>
        <p:spPr bwMode="auto">
          <a:xfrm rot="16200000" flipH="1">
            <a:off x="6647431" y="5875441"/>
            <a:ext cx="122237" cy="296862"/>
          </a:xfrm>
          <a:prstGeom prst="curvedConnector3">
            <a:avLst>
              <a:gd name="adj1" fmla="val 493148"/>
            </a:avLst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x_t \in \{1,2,\ldots,N\}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65"/>
  <p:tag name="PICTUREFILESIZE" val="58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0,x_1,\ldots,x_T) = p(x_0)&#10;\prod_{t=1}^T p(x_t \;|\; x_{t-1},x_{t-2})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439.875"/>
  <p:tag name="PICTUREFILESIZE" val="185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{t+1} \;|\; x_0,\ldots,x_t) = &#10;p(x_{t+1} \;|\; x_t)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322"/>
  <p:tag name="PICTUREFILESIZE" val="11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,amssymb}&#10;\color[rgb]{0,0,0.3}&#10;\begin{document}&#10;$$ Q = &#10;\begin{bmatrix}&#10;q_{11} &amp; q_{12} &amp; q_{13} \\&#10;q_{21} &amp; q_{22} &amp; q_{23} \\&#10;q_{31} &amp; q_{32} &amp; q_{33}&#10;\end{bmatrix} &#10;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89"/>
  <p:tag name="PICTUREFILESIZE" val="170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symb}&#10;\color[rgb]{0,0,0.3}&#10;\begin{document}&#10;$$ q_{ij} \triangleq &#10;p(x_{t+1} = i \;|\; x_t = j)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238.875"/>
  <p:tag name="PICTUREFILESIZE" val="87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symb}&#10;\color[rgb]{0,0,0.3}&#10;\begin{document}&#10;$$ q_{ij} \geq 0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63"/>
  <p:tag name="PICTUREFILESIZE" val="35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symb,amsmath}&#10;\color[rgb]{0,0,0.3}&#10;\begin{document}&#10;$$ \sum_{i=1}^N q_{ij} = 1 \quad&#10;\text{for all }j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202.875"/>
  <p:tag name="PICTUREFILESIZE" val="9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,amssymb}&#10;\color[rgb]{0,0,0.3}&#10;\begin{document}&#10;$$ Q = &#10;\begin{bmatrix}&#10;\quad &amp; \quad &amp; \quad \\&#10;\quad &amp; \quad &amp; \quad \\&#10;\quad &amp; \quad &amp; \quad &#10;\end{bmatrix} &#10;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71"/>
  <p:tag name="PICTUREFILESIZE" val="62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0,x_1,\ldots,x_T) = p(x_0)&#10;\prod_{t=1}^T p(x_t \;|\; x_{t-1})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388"/>
  <p:tag name="PICTUREFILESIZE" val="172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0,x_1,\ldots,x_T) = p(x_0)&#10;\prod_{t=1}^T p(x_t \;|\; x_{t-1})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388"/>
  <p:tag name="PICTUREFILESIZE" val="17208"/>
</p:tagLst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ud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d" id="{1B80D821-77C3-4017-B790-CA3A00AA5959}" vid="{1E66883A-81A1-45BB-8FBB-A8EA7E2F657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7583</TotalTime>
  <Words>6959</Words>
  <Application>Microsoft Macintosh PowerPoint</Application>
  <PresentationFormat>On-screen Show (4:3)</PresentationFormat>
  <Paragraphs>2814</Paragraphs>
  <Slides>135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135</vt:i4>
      </vt:variant>
    </vt:vector>
  </HeadingPairs>
  <TitlesOfParts>
    <vt:vector size="147" baseType="lpstr">
      <vt:lpstr>Times</vt:lpstr>
      <vt:lpstr>Arial</vt:lpstr>
      <vt:lpstr>Bookman Old Style</vt:lpstr>
      <vt:lpstr>Calibri</vt:lpstr>
      <vt:lpstr>Tahoma</vt:lpstr>
      <vt:lpstr>Default Theme</vt:lpstr>
      <vt:lpstr>1_Custom Design</vt:lpstr>
      <vt:lpstr>Custom Design</vt:lpstr>
      <vt:lpstr>tud</vt:lpstr>
      <vt:lpstr>Excel.Chart.8</vt:lpstr>
      <vt:lpstr>公式</vt:lpstr>
      <vt:lpstr>Equation</vt:lpstr>
      <vt:lpstr>Sequential data mining</vt:lpstr>
      <vt:lpstr>Assignment 2</vt:lpstr>
      <vt:lpstr>PowerPoint Presentation</vt:lpstr>
      <vt:lpstr>SCADA time series</vt:lpstr>
      <vt:lpstr>PowerPoint Presentation</vt:lpstr>
      <vt:lpstr>Temporal and Sequential Data</vt:lpstr>
      <vt:lpstr>Analysis of Sequential Data</vt:lpstr>
      <vt:lpstr>Overview</vt:lpstr>
      <vt:lpstr>Time slicing</vt:lpstr>
      <vt:lpstr>Time slicing</vt:lpstr>
      <vt:lpstr>Time slicing</vt:lpstr>
      <vt:lpstr>Time slicing</vt:lpstr>
      <vt:lpstr>Time slicing - overall</vt:lpstr>
      <vt:lpstr>Time slicing – process dependent</vt:lpstr>
      <vt:lpstr>Once sliced</vt:lpstr>
      <vt:lpstr>Time slicing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Sliding windows</vt:lpstr>
      <vt:lpstr>Blowup example</vt:lpstr>
      <vt:lpstr>Blowup example</vt:lpstr>
      <vt:lpstr>Overview</vt:lpstr>
      <vt:lpstr>Shape often matters most</vt:lpstr>
      <vt:lpstr>Scaling time series</vt:lpstr>
      <vt:lpstr>Euclidean distance</vt:lpstr>
      <vt:lpstr>Euclidean distance</vt:lpstr>
      <vt:lpstr>Euclidean distance</vt:lpstr>
      <vt:lpstr>Dynamic Time Warping  or sequence alignment</vt:lpstr>
      <vt:lpstr>Dynamic Time Warping  or sequence alignment</vt:lpstr>
      <vt:lpstr>Time-warping distance</vt:lpstr>
      <vt:lpstr>Time-warping distance</vt:lpstr>
      <vt:lpstr>Time-warping distance</vt:lpstr>
      <vt:lpstr>Time-warping distance</vt:lpstr>
      <vt:lpstr>Time-warping distance</vt:lpstr>
      <vt:lpstr>Time-warping distance</vt:lpstr>
      <vt:lpstr>Time-warping distance</vt:lpstr>
      <vt:lpstr>Applications in real world</vt:lpstr>
      <vt:lpstr>Example: Clustering malware</vt:lpstr>
      <vt:lpstr>Sequence alignment</vt:lpstr>
      <vt:lpstr>Sequence alignment</vt:lpstr>
      <vt:lpstr>Sequence alignment</vt:lpstr>
      <vt:lpstr>Sequence alignment</vt:lpstr>
      <vt:lpstr>So far</vt:lpstr>
      <vt:lpstr>Overview</vt:lpstr>
      <vt:lpstr>Time series prediction</vt:lpstr>
      <vt:lpstr>Auto regressive</vt:lpstr>
      <vt:lpstr>AR(p) for p=2 and different φ</vt:lpstr>
      <vt:lpstr>AR(p) for p=2 and different φ</vt:lpstr>
      <vt:lpstr>AR(p) for p=2 and different φ</vt:lpstr>
      <vt:lpstr>Modeling noise</vt:lpstr>
      <vt:lpstr>Modeling noise</vt:lpstr>
      <vt:lpstr>MA(q) for q=2 and different θ</vt:lpstr>
      <vt:lpstr>MA(q) for q=2 and different θ</vt:lpstr>
      <vt:lpstr>Auto regressive-moving average</vt:lpstr>
      <vt:lpstr>Auto regressive-moving average</vt:lpstr>
      <vt:lpstr>ARMA(p,q) for p,q=2 and different φ, θ</vt:lpstr>
      <vt:lpstr>ARMA(p,q) for p,q=2 and different φ, θ</vt:lpstr>
      <vt:lpstr>Predicting SCADA using AR</vt:lpstr>
      <vt:lpstr>Predicting SCADA using AR</vt:lpstr>
      <vt:lpstr>Stationary</vt:lpstr>
      <vt:lpstr>Estimating parameters for MA, AR, ARMA models</vt:lpstr>
      <vt:lpstr>Order estimation</vt:lpstr>
      <vt:lpstr>Overview</vt:lpstr>
      <vt:lpstr>Making data points symbolic: percentiles</vt:lpstr>
      <vt:lpstr>Symbolic approximation of time series</vt:lpstr>
      <vt:lpstr>SAX (Symbolic Aggregate approXimation) </vt:lpstr>
      <vt:lpstr>Build state machine model of signal</vt:lpstr>
      <vt:lpstr>Change point detection and segmentation</vt:lpstr>
      <vt:lpstr>In SCADA cyclic behavior</vt:lpstr>
      <vt:lpstr>In SCADA cyclic behavior</vt:lpstr>
      <vt:lpstr>In SCADA cyclic behavior</vt:lpstr>
      <vt:lpstr>In SCADA cyclic behavior</vt:lpstr>
      <vt:lpstr>In SCADA cyclic behavior</vt:lpstr>
      <vt:lpstr>In SCADA cyclic behavior</vt:lpstr>
      <vt:lpstr>More interpretable state machine model of signal</vt:lpstr>
      <vt:lpstr>Important choices in discretization</vt:lpstr>
      <vt:lpstr>Learning from text</vt:lpstr>
      <vt:lpstr>Sequential Processes</vt:lpstr>
      <vt:lpstr>Markov Processes</vt:lpstr>
      <vt:lpstr>State Transition Matrices</vt:lpstr>
      <vt:lpstr>State Transition Diagrams</vt:lpstr>
      <vt:lpstr>Parameter Estimation</vt:lpstr>
      <vt:lpstr>Parameter Estimation</vt:lpstr>
      <vt:lpstr>Parameter Estimation</vt:lpstr>
      <vt:lpstr>Parameter Estimation</vt:lpstr>
      <vt:lpstr>Parameter Estimation</vt:lpstr>
      <vt:lpstr>Parameter Estimation</vt:lpstr>
      <vt:lpstr>Predicting new state sequences</vt:lpstr>
      <vt:lpstr>Predicting new state sequences</vt:lpstr>
      <vt:lpstr>Avoiding zero probabilities</vt:lpstr>
      <vt:lpstr>Laplace smoothing</vt:lpstr>
      <vt:lpstr>Laplace smoothing</vt:lpstr>
      <vt:lpstr>Laplace smoothing</vt:lpstr>
      <vt:lpstr>Markov chains</vt:lpstr>
      <vt:lpstr>Encrypted traffic classification using MCs</vt:lpstr>
      <vt:lpstr>Example Markov chains</vt:lpstr>
      <vt:lpstr>Classification using maximum likelihood</vt:lpstr>
      <vt:lpstr>N-grams</vt:lpstr>
      <vt:lpstr>N-grams</vt:lpstr>
      <vt:lpstr>N-grams</vt:lpstr>
      <vt:lpstr>N-grams</vt:lpstr>
      <vt:lpstr>Malware detection using Byte n-grams</vt:lpstr>
      <vt:lpstr>N-gram table</vt:lpstr>
      <vt:lpstr>Reported detection rates, see paper</vt:lpstr>
      <vt:lpstr>Malware detection using MIST n-grams</vt:lpstr>
      <vt:lpstr>Malware detection using MIST (malware instructions set) n-grams</vt:lpstr>
      <vt:lpstr>Prototyping</vt:lpstr>
      <vt:lpstr>Prototyping</vt:lpstr>
      <vt:lpstr>Some results</vt:lpstr>
      <vt:lpstr>Overview</vt:lpstr>
      <vt:lpstr>Clustering malware using DTW and Ngrams with cosine distance</vt:lpstr>
      <vt:lpstr>Clustering malware using DTW and Ngrams with cosine distance</vt:lpstr>
      <vt:lpstr>Clustering malware using DTW and Ngrams with cosine distance</vt:lpstr>
      <vt:lpstr>What else?</vt:lpstr>
      <vt:lpstr>Schedule</vt:lpstr>
      <vt:lpstr>De-noising of signals</vt:lpstr>
      <vt:lpstr>Fourier transform</vt:lpstr>
      <vt:lpstr>Example: noisy sine signal </vt:lpstr>
      <vt:lpstr>Removing the noise</vt:lpstr>
      <vt:lpstr>Removing the noise</vt:lpstr>
      <vt:lpstr>Removing the noise</vt:lpstr>
      <vt:lpstr>Removing the noise</vt:lpstr>
      <vt:lpstr>Results </vt:lpstr>
      <vt:lpstr>Wind-speed signal</vt:lpstr>
      <vt:lpstr>Wind-speed signal</vt:lpstr>
      <vt:lpstr>Wind-speed signal</vt:lpstr>
      <vt:lpstr>Wind-speed signal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Sicco Verwer</dc:creator>
  <cp:lastModifiedBy>Sicco Verwer</cp:lastModifiedBy>
  <cp:revision>209</cp:revision>
  <dcterms:created xsi:type="dcterms:W3CDTF">2017-05-06T07:10:04Z</dcterms:created>
  <dcterms:modified xsi:type="dcterms:W3CDTF">2023-09-19T13:33:23Z</dcterms:modified>
</cp:coreProperties>
</file>